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56"/>
  </p:notesMasterIdLst>
  <p:sldIdLst>
    <p:sldId id="256" r:id="rId2"/>
    <p:sldId id="257" r:id="rId3"/>
    <p:sldId id="260" r:id="rId4"/>
    <p:sldId id="261" r:id="rId5"/>
    <p:sldId id="264" r:id="rId6"/>
    <p:sldId id="262" r:id="rId7"/>
    <p:sldId id="268" r:id="rId8"/>
    <p:sldId id="263" r:id="rId9"/>
    <p:sldId id="265" r:id="rId10"/>
    <p:sldId id="266" r:id="rId11"/>
    <p:sldId id="267" r:id="rId12"/>
    <p:sldId id="269" r:id="rId13"/>
    <p:sldId id="270" r:id="rId14"/>
    <p:sldId id="271" r:id="rId15"/>
    <p:sldId id="292" r:id="rId16"/>
    <p:sldId id="294" r:id="rId17"/>
    <p:sldId id="295" r:id="rId18"/>
    <p:sldId id="291" r:id="rId19"/>
    <p:sldId id="296" r:id="rId20"/>
    <p:sldId id="273" r:id="rId21"/>
    <p:sldId id="275" r:id="rId22"/>
    <p:sldId id="298" r:id="rId23"/>
    <p:sldId id="297" r:id="rId24"/>
    <p:sldId id="299" r:id="rId25"/>
    <p:sldId id="300" r:id="rId26"/>
    <p:sldId id="301" r:id="rId27"/>
    <p:sldId id="302" r:id="rId28"/>
    <p:sldId id="303" r:id="rId29"/>
    <p:sldId id="274" r:id="rId30"/>
    <p:sldId id="276" r:id="rId31"/>
    <p:sldId id="277" r:id="rId32"/>
    <p:sldId id="305" r:id="rId33"/>
    <p:sldId id="304" r:id="rId34"/>
    <p:sldId id="278" r:id="rId35"/>
    <p:sldId id="279" r:id="rId36"/>
    <p:sldId id="306" r:id="rId37"/>
    <p:sldId id="280" r:id="rId38"/>
    <p:sldId id="281" r:id="rId39"/>
    <p:sldId id="311" r:id="rId40"/>
    <p:sldId id="312" r:id="rId41"/>
    <p:sldId id="283" r:id="rId42"/>
    <p:sldId id="317" r:id="rId43"/>
    <p:sldId id="285" r:id="rId44"/>
    <p:sldId id="307" r:id="rId45"/>
    <p:sldId id="309" r:id="rId46"/>
    <p:sldId id="310" r:id="rId47"/>
    <p:sldId id="308" r:id="rId48"/>
    <p:sldId id="286" r:id="rId49"/>
    <p:sldId id="315" r:id="rId50"/>
    <p:sldId id="287" r:id="rId51"/>
    <p:sldId id="288" r:id="rId52"/>
    <p:sldId id="289" r:id="rId53"/>
    <p:sldId id="316" r:id="rId54"/>
    <p:sldId id="314" r:id="rId55"/>
  </p:sldIdLst>
  <p:sldSz cx="12192000" cy="6858000"/>
  <p:notesSz cx="6858000" cy="9144000"/>
  <p:embeddedFontLst>
    <p:embeddedFont>
      <p:font typeface="맑은 고딕" panose="020B0503020000020004" pitchFamily="34" charset="-127"/>
      <p:regular r:id="rId57"/>
      <p:bold r:id="rId58"/>
    </p:embeddedFont>
    <p:embeddedFont>
      <p:font typeface="Adobe Fan Heiti Std B" panose="020B0700000000000000" pitchFamily="34" charset="-128"/>
      <p:regular r:id="rId59"/>
      <p:bold r:id="rId60"/>
      <p:italic r:id="rId61"/>
      <p:boldItalic r:id="rId62"/>
    </p:embeddedFont>
    <p:embeddedFont>
      <p:font typeface="Avenir Black" panose="02000503020000020003" pitchFamily="2" charset="0"/>
      <p:bold r:id="rId63"/>
      <p:italic r:id="rId64"/>
      <p:boldItalic r:id="rId65"/>
    </p:embeddedFont>
    <p:embeddedFont>
      <p:font typeface="Avenir Black Oblique" panose="02000503020000020003" pitchFamily="2" charset="0"/>
      <p:bold r:id="rId66"/>
      <p:italic r:id="rId67"/>
      <p:boldItalic r:id="rId68"/>
    </p:embeddedFont>
    <p:embeddedFont>
      <p:font typeface="Avenir Book" panose="02000503020000020003" pitchFamily="2" charset="0"/>
      <p:regular r:id="rId69"/>
      <p:italic r:id="rId70"/>
    </p:embeddedFont>
    <p:embeddedFont>
      <p:font typeface="Avenir Heavy" panose="02000503020000020003" pitchFamily="2" charset="0"/>
      <p:bold r:id="rId71"/>
      <p:italic r:id="rId72"/>
      <p:boldItalic r:id="rId73"/>
    </p:embeddedFont>
    <p:embeddedFont>
      <p:font typeface="Avenir Light" panose="020B0402020203020204" pitchFamily="34" charset="0"/>
      <p:regular r:id="rId74"/>
      <p:italic r:id="rId75"/>
    </p:embeddedFont>
    <p:embeddedFont>
      <p:font typeface="Avenir Light Oblique" panose="020B0402020203090204" pitchFamily="34" charset="0"/>
      <p:bold r:id="rId76"/>
      <p:italic r:id="rId77"/>
      <p:boldItalic r:id="rId78"/>
    </p:embeddedFont>
    <p:embeddedFont>
      <p:font typeface="Avenir Medium" panose="02000503020000020003" pitchFamily="2" charset="0"/>
      <p:regular r:id="rId79"/>
      <p:italic r:id="rId80"/>
    </p:embeddedFont>
    <p:embeddedFont>
      <p:font typeface="Avenir Roman" panose="02000503020000020003" pitchFamily="2" charset="0"/>
      <p:regular r:id="rId81"/>
      <p:bold r:id="rId82"/>
      <p:italic r:id="rId83"/>
      <p:boldItalic r:id="rId84"/>
    </p:embeddedFont>
    <p:embeddedFont>
      <p:font typeface="Calibri Light" panose="020F0302020204030204" pitchFamily="34" charset="0"/>
      <p:regular r:id="rId85"/>
      <p:italic r:id="rId86"/>
    </p:embeddedFont>
    <p:embeddedFont>
      <p:font typeface="Rockwell" panose="02060603020205020403" pitchFamily="18" charset="0"/>
      <p:regular r:id="rId87"/>
      <p:bold r:id="rId88"/>
      <p:italic r:id="rId89"/>
      <p:boldItalic r:id="rId90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01"/>
    <p:restoredTop sz="94662"/>
  </p:normalViewPr>
  <p:slideViewPr>
    <p:cSldViewPr snapToGrid="0" snapToObjects="1">
      <p:cViewPr varScale="1">
        <p:scale>
          <a:sx n="148" d="100"/>
          <a:sy n="148" d="100"/>
        </p:scale>
        <p:origin x="2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7.fntdata"/><Relationship Id="rId68" Type="http://schemas.openxmlformats.org/officeDocument/2006/relationships/font" Target="fonts/font12.fntdata"/><Relationship Id="rId84" Type="http://schemas.openxmlformats.org/officeDocument/2006/relationships/font" Target="fonts/font28.fntdata"/><Relationship Id="rId89" Type="http://schemas.openxmlformats.org/officeDocument/2006/relationships/font" Target="fonts/font33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font" Target="fonts/font2.fntdata"/><Relationship Id="rId74" Type="http://schemas.openxmlformats.org/officeDocument/2006/relationships/font" Target="fonts/font18.fntdata"/><Relationship Id="rId79" Type="http://schemas.openxmlformats.org/officeDocument/2006/relationships/font" Target="fonts/font23.fntdata"/><Relationship Id="rId5" Type="http://schemas.openxmlformats.org/officeDocument/2006/relationships/slide" Target="slides/slide4.xml"/><Relationship Id="rId90" Type="http://schemas.openxmlformats.org/officeDocument/2006/relationships/font" Target="fonts/font34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font" Target="fonts/font8.fntdata"/><Relationship Id="rId69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6.fntdata"/><Relationship Id="rId80" Type="http://schemas.openxmlformats.org/officeDocument/2006/relationships/font" Target="fonts/font24.fntdata"/><Relationship Id="rId85" Type="http://schemas.openxmlformats.org/officeDocument/2006/relationships/font" Target="fonts/font29.fntdata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3.fntdata"/><Relationship Id="rId67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6.fntdata"/><Relationship Id="rId70" Type="http://schemas.openxmlformats.org/officeDocument/2006/relationships/font" Target="fonts/font14.fntdata"/><Relationship Id="rId75" Type="http://schemas.openxmlformats.org/officeDocument/2006/relationships/font" Target="fonts/font19.fntdata"/><Relationship Id="rId83" Type="http://schemas.openxmlformats.org/officeDocument/2006/relationships/font" Target="fonts/font27.fntdata"/><Relationship Id="rId88" Type="http://schemas.openxmlformats.org/officeDocument/2006/relationships/font" Target="fonts/font32.fntdata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4.fntdata"/><Relationship Id="rId65" Type="http://schemas.openxmlformats.org/officeDocument/2006/relationships/font" Target="fonts/font9.fntdata"/><Relationship Id="rId73" Type="http://schemas.openxmlformats.org/officeDocument/2006/relationships/font" Target="fonts/font17.fntdata"/><Relationship Id="rId78" Type="http://schemas.openxmlformats.org/officeDocument/2006/relationships/font" Target="fonts/font22.fntdata"/><Relationship Id="rId81" Type="http://schemas.openxmlformats.org/officeDocument/2006/relationships/font" Target="fonts/font25.fntdata"/><Relationship Id="rId86" Type="http://schemas.openxmlformats.org/officeDocument/2006/relationships/font" Target="fonts/font30.fntdata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20.fntdata"/><Relationship Id="rId7" Type="http://schemas.openxmlformats.org/officeDocument/2006/relationships/slide" Target="slides/slide6.xml"/><Relationship Id="rId71" Type="http://schemas.openxmlformats.org/officeDocument/2006/relationships/font" Target="fonts/font15.fntdata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10.fntdata"/><Relationship Id="rId87" Type="http://schemas.openxmlformats.org/officeDocument/2006/relationships/font" Target="fonts/font31.fntdata"/><Relationship Id="rId61" Type="http://schemas.openxmlformats.org/officeDocument/2006/relationships/font" Target="fonts/font5.fntdata"/><Relationship Id="rId82" Type="http://schemas.openxmlformats.org/officeDocument/2006/relationships/font" Target="fonts/font26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notesMaster" Target="notesMasters/notesMaster1.xml"/><Relationship Id="rId77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4823B7-D821-1D43-B0F9-02B8F9C4864A}" type="datetimeFigureOut">
              <a:rPr kumimoji="1" lang="ko-KR" altLang="en-US" smtClean="0"/>
              <a:t>2018. 12. 1.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ko-KR" altLang="en-US"/>
              <a:t>마스터 텍스트 스타일 편집
둘째 수준
셋째 수준
넷째 수준
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AA0071-ED3C-1A4B-93C5-C93E851B5106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897240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ko-KR" dirty="0"/>
              <a:t>Write on the board</a:t>
            </a:r>
          </a:p>
          <a:p>
            <a:r>
              <a:rPr kumimoji="1" lang="en-US" altLang="ko-KR" dirty="0"/>
              <a:t>“The student” in the same chunk (bigger unit = </a:t>
            </a:r>
            <a:r>
              <a:rPr kumimoji="1" lang="en-US" altLang="ko-KR" b="1" dirty="0"/>
              <a:t>constituent</a:t>
            </a:r>
            <a:r>
              <a:rPr kumimoji="1" lang="en-US" altLang="ko-KR" dirty="0"/>
              <a:t>)</a:t>
            </a:r>
          </a:p>
          <a:p>
            <a:r>
              <a:rPr kumimoji="1" lang="en-US" altLang="ko-KR" dirty="0"/>
              <a:t>What is a phrase?</a:t>
            </a:r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AA0071-ED3C-1A4B-93C5-C93E851B5106}" type="slidenum">
              <a:rPr kumimoji="1" lang="ko-KR" altLang="en-US" smtClean="0"/>
              <a:t>21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565701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ko-KR" dirty="0"/>
              <a:t>Show the examples first</a:t>
            </a:r>
          </a:p>
          <a:p>
            <a:r>
              <a:rPr kumimoji="1" lang="en-US" altLang="ko-KR" dirty="0"/>
              <a:t>And let students come up with the rule</a:t>
            </a:r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AA0071-ED3C-1A4B-93C5-C93E851B5106}" type="slidenum">
              <a:rPr kumimoji="1" lang="ko-KR" altLang="en-US" smtClean="0"/>
              <a:t>25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15054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ko-KR" dirty="0"/>
              <a:t>Show the examples first</a:t>
            </a:r>
          </a:p>
          <a:p>
            <a:r>
              <a:rPr kumimoji="1" lang="en-US" altLang="ko-KR" dirty="0"/>
              <a:t>And let students come up with the rule</a:t>
            </a:r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AA0071-ED3C-1A4B-93C5-C93E851B5106}" type="slidenum">
              <a:rPr kumimoji="1" lang="ko-KR" altLang="en-US" smtClean="0"/>
              <a:t>26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5259357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ko-KR" dirty="0"/>
              <a:t>Show the examples first</a:t>
            </a:r>
          </a:p>
          <a:p>
            <a:r>
              <a:rPr kumimoji="1" lang="en-US" altLang="ko-KR" dirty="0"/>
              <a:t>And let students come up with the rule</a:t>
            </a:r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AA0071-ED3C-1A4B-93C5-C93E851B5106}" type="slidenum">
              <a:rPr kumimoji="1" lang="ko-KR" altLang="en-US" smtClean="0"/>
              <a:t>27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5751141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ko-KR" dirty="0"/>
              <a:t>Show the examples first</a:t>
            </a:r>
          </a:p>
          <a:p>
            <a:r>
              <a:rPr kumimoji="1" lang="en-US" altLang="ko-KR" dirty="0"/>
              <a:t>And let students come up with the rule</a:t>
            </a:r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AA0071-ED3C-1A4B-93C5-C93E851B5106}" type="slidenum">
              <a:rPr kumimoji="1" lang="ko-KR" altLang="en-US" smtClean="0"/>
              <a:t>28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7055382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ko-KR" dirty="0"/>
              <a:t>Question: Why is “syntax” A, not N?</a:t>
            </a:r>
          </a:p>
          <a:p>
            <a:r>
              <a:rPr kumimoji="1" lang="en-US" altLang="ko-KR" dirty="0"/>
              <a:t>Is there a rule such as NP -&gt; D NP -&gt; D N N?</a:t>
            </a:r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AA0071-ED3C-1A4B-93C5-C93E851B5106}" type="slidenum">
              <a:rPr kumimoji="1" lang="ko-KR" altLang="en-US" smtClean="0"/>
              <a:t>31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5886406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ko-KR" dirty="0"/>
              <a:t>Question: Why is “syntax” A, not N?</a:t>
            </a:r>
          </a:p>
          <a:p>
            <a:r>
              <a:rPr kumimoji="1" lang="en-US" altLang="ko-KR" dirty="0"/>
              <a:t>Is there a rule such as NP -&gt; D NP -&gt; D N N?</a:t>
            </a:r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AA0071-ED3C-1A4B-93C5-C93E851B5106}" type="slidenum">
              <a:rPr kumimoji="1" lang="ko-KR" altLang="en-US" smtClean="0"/>
              <a:t>32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938355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ko-KR" dirty="0"/>
              <a:t>Question: Why is “syntax” A, not N?</a:t>
            </a:r>
          </a:p>
          <a:p>
            <a:r>
              <a:rPr kumimoji="1" lang="en-US" altLang="ko-KR" dirty="0"/>
              <a:t>Is there a rule such as NP -&gt; D NP -&gt; D N N?</a:t>
            </a:r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AA0071-ED3C-1A4B-93C5-C93E851B5106}" type="slidenum">
              <a:rPr kumimoji="1" lang="ko-KR" altLang="en-US" smtClean="0"/>
              <a:t>33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0345930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ko-KR" dirty="0"/>
              <a:t>That’s what linguists do—you get to interpret sentences in different ways</a:t>
            </a:r>
          </a:p>
          <a:p>
            <a:r>
              <a:rPr kumimoji="1" lang="en-US" altLang="ko-KR" dirty="0"/>
              <a:t>There’s no “right and wrong” way</a:t>
            </a:r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AA0071-ED3C-1A4B-93C5-C93E851B5106}" type="slidenum">
              <a:rPr kumimoji="1" lang="ko-KR" altLang="en-US" smtClean="0"/>
              <a:t>40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420623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A08B7C4-95B6-2346-B8F2-F63FB5515D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F18D4AD3-4087-134F-8D8A-A07D8BEE9A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AF26551-7CA1-DA4B-936F-33E510671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931AF-0236-BE4D-BD85-15AA1D7EAF99}" type="datetimeFigureOut">
              <a:rPr kumimoji="1" lang="ko-KR" altLang="en-US" smtClean="0"/>
              <a:t>2018. 12. 1.</a:t>
            </a:fld>
            <a:endParaRPr kumimoji="1"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CFFC6D7-6E38-F040-B8D5-A090CE9DB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1B65AA5-19F5-404F-BAF9-2BA8136F8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CAB4-E6AE-1045-95B9-3B3D2A2FB830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785010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805AB5A-1C54-C443-9125-B18B66491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9927CC75-D866-0F49-B84B-72D7BA8613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kumimoji="1" lang="ko-KR" altLang="en-US"/>
              <a:t>마스터 텍스트 스타일 편집
둘째 수준
셋째 수준
넷째 수준
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537D8A3-D4C4-3C48-B887-2A95947C6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931AF-0236-BE4D-BD85-15AA1D7EAF99}" type="datetimeFigureOut">
              <a:rPr kumimoji="1" lang="ko-KR" altLang="en-US" smtClean="0"/>
              <a:t>2018. 12. 1.</a:t>
            </a:fld>
            <a:endParaRPr kumimoji="1"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F183AED-194C-474F-914A-41346F88E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90F9D76-5CB8-B744-B3AE-D5A691ECF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CAB4-E6AE-1045-95B9-3B3D2A2FB830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416155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DCBE0978-1B17-2D41-BF59-B9743B3E14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5DCEB7E4-539D-EC44-BA7D-4AD5D5E4C4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kumimoji="1" lang="ko-KR" altLang="en-US"/>
              <a:t>마스터 텍스트 스타일 편집
둘째 수준
셋째 수준
넷째 수준
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754B4BB-9445-514B-A39A-B78468BB5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931AF-0236-BE4D-BD85-15AA1D7EAF99}" type="datetimeFigureOut">
              <a:rPr kumimoji="1" lang="ko-KR" altLang="en-US" smtClean="0"/>
              <a:t>2018. 12. 1.</a:t>
            </a:fld>
            <a:endParaRPr kumimoji="1"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FBA2D2C-360E-D942-A739-F1CD74B74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60A0969-89DF-8049-BE24-1E9D10B4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CAB4-E6AE-1045-95B9-3B3D2A2FB830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510525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956C460-0C28-714C-82E5-39B46E16A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5D86A6C-BA90-054B-96D5-AFD23A7658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ko-KR" altLang="en-US"/>
              <a:t>마스터 텍스트 스타일 편집
둘째 수준
셋째 수준
넷째 수준
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C03F91E-4C39-0B4F-90B1-32CFDEB5D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931AF-0236-BE4D-BD85-15AA1D7EAF99}" type="datetimeFigureOut">
              <a:rPr kumimoji="1" lang="ko-KR" altLang="en-US" smtClean="0"/>
              <a:t>2018. 12. 1.</a:t>
            </a:fld>
            <a:endParaRPr kumimoji="1"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11EEBBC-C687-AE49-832B-E918ABDF4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6587947-CD48-7B4B-962C-68FEC7A81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CAB4-E6AE-1045-95B9-3B3D2A2FB830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427464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781F233-F3FB-7E46-8537-725BEBFEA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AAAED4B-CDC5-0547-945E-7975B84ED2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ko-KR" altLang="en-US"/>
              <a:t>마스터 텍스트 스타일 편집
둘째 수준
셋째 수준
넷째 수준
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25C0159-41F9-574E-9D04-D6015293C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931AF-0236-BE4D-BD85-15AA1D7EAF99}" type="datetimeFigureOut">
              <a:rPr kumimoji="1" lang="ko-KR" altLang="en-US" smtClean="0"/>
              <a:t>2018. 12. 1.</a:t>
            </a:fld>
            <a:endParaRPr kumimoji="1"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2995DBA-AC2A-1A46-BA1E-3AB16B902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160C968-4575-FA4F-BC0C-E77860F1D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CAB4-E6AE-1045-95B9-3B3D2A2FB830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439036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FED95D7-7323-854A-8AC3-0BD814196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AE6523A-5922-3D49-86B8-27D876971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kumimoji="1" lang="ko-KR" altLang="en-US"/>
              <a:t>마스터 텍스트 스타일 편집
둘째 수준
셋째 수준
넷째 수준
다섯째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46F83D4A-27FA-D144-9261-39F03E4257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kumimoji="1" lang="ko-KR" altLang="en-US"/>
              <a:t>마스터 텍스트 스타일 편집
둘째 수준
셋째 수준
넷째 수준
다섯째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50003CD7-61D9-A14C-B3D5-8D52C8F40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931AF-0236-BE4D-BD85-15AA1D7EAF99}" type="datetimeFigureOut">
              <a:rPr kumimoji="1" lang="ko-KR" altLang="en-US" smtClean="0"/>
              <a:t>2018. 12. 1.</a:t>
            </a:fld>
            <a:endParaRPr kumimoji="1"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84BF4511-89E5-FB4D-870C-DD4DC33C2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D06F4D42-BC6A-9D4B-8490-AEE49C6A0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CAB4-E6AE-1045-95B9-3B3D2A2FB830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540117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BC1351-5120-5C41-BEA3-CF0637DD9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97417EC-194A-DF4B-BF2F-1ADE429AA9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ko-KR" altLang="en-US"/>
              <a:t>마스터 텍스트 스타일 편집
둘째 수준
셋째 수준
넷째 수준
다섯째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1CB51CAD-4D3F-1246-AF87-F0DF94860F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kumimoji="1" lang="ko-KR" altLang="en-US"/>
              <a:t>마스터 텍스트 스타일 편집
둘째 수준
셋째 수준
넷째 수준
다섯째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DF5BA6A5-62EC-5B4C-A0BE-99DC2D79A7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ko-KR" altLang="en-US"/>
              <a:t>마스터 텍스트 스타일 편집
둘째 수준
셋째 수준
넷째 수준
다섯째 수준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4487B0F5-9C59-B54F-807A-7CD7EFDF17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kumimoji="1" lang="ko-KR" altLang="en-US"/>
              <a:t>마스터 텍스트 스타일 편집
둘째 수준
셋째 수준
넷째 수준
다섯째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1506F346-F041-A94A-8D0D-0BBBD185D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931AF-0236-BE4D-BD85-15AA1D7EAF99}" type="datetimeFigureOut">
              <a:rPr kumimoji="1" lang="ko-KR" altLang="en-US" smtClean="0"/>
              <a:t>2018. 12. 1.</a:t>
            </a:fld>
            <a:endParaRPr kumimoji="1"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D8014E89-3A96-214A-BAE6-0BA79EEA3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5F6F153-8BF6-2941-B878-BEC1E91DF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CAB4-E6AE-1045-95B9-3B3D2A2FB830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86157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6908CA3-4E8A-E948-9AFF-C041CBCA7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289BDC0A-1D3E-2D44-87EC-6459CDD83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931AF-0236-BE4D-BD85-15AA1D7EAF99}" type="datetimeFigureOut">
              <a:rPr kumimoji="1" lang="ko-KR" altLang="en-US" smtClean="0"/>
              <a:t>2018. 12. 1.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C2D7DFE2-5DA2-0844-9BDB-C1385AECE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C10F5AF-9AE4-E64C-A34F-56323B8FD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CAB4-E6AE-1045-95B9-3B3D2A2FB830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247602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9871E57B-2DD2-A842-AB08-FB4F525EF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931AF-0236-BE4D-BD85-15AA1D7EAF99}" type="datetimeFigureOut">
              <a:rPr kumimoji="1" lang="ko-KR" altLang="en-US" smtClean="0"/>
              <a:t>2018. 12. 1.</a:t>
            </a:fld>
            <a:endParaRPr kumimoji="1"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1854B83C-74F9-714D-91C7-75A3F616E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BCCC31B-6408-374C-94BF-64A6FCE41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CAB4-E6AE-1045-95B9-3B3D2A2FB830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830969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C360095-0C34-074D-98C2-3B31954CC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015FD39-3E3B-9743-87F2-46EEB04160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kumimoji="1" lang="ko-KR" altLang="en-US"/>
              <a:t>마스터 텍스트 스타일 편집
둘째 수준
셋째 수준
넷째 수준
다섯째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061A8FE-5DB8-4241-B23E-DFFE6BBAB5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ko-KR" altLang="en-US"/>
              <a:t>마스터 텍스트 스타일 편집
둘째 수준
셋째 수준
넷째 수준
다섯째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110E3A95-AB8A-0C46-B6D3-7EAB8C2E9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931AF-0236-BE4D-BD85-15AA1D7EAF99}" type="datetimeFigureOut">
              <a:rPr kumimoji="1" lang="ko-KR" altLang="en-US" smtClean="0"/>
              <a:t>2018. 12. 1.</a:t>
            </a:fld>
            <a:endParaRPr kumimoji="1"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362920E9-4701-7E40-AC5D-365FAACAA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9B2FAD14-2EB7-A341-8FCA-AD23FA53A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CAB4-E6AE-1045-95B9-3B3D2A2FB830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005332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0538980-D42D-6249-A5A0-C8FDE1C2E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330DBA6B-BC1A-D240-85C7-1F405E08C9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76046B9-7BE5-8E45-9776-C76D906E76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ko-KR" altLang="en-US"/>
              <a:t>마스터 텍스트 스타일 편집
둘째 수준
셋째 수준
넷째 수준
다섯째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6C949878-38F4-014F-AA75-77EC8ADAD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931AF-0236-BE4D-BD85-15AA1D7EAF99}" type="datetimeFigureOut">
              <a:rPr kumimoji="1" lang="ko-KR" altLang="en-US" smtClean="0"/>
              <a:t>2018. 12. 1.</a:t>
            </a:fld>
            <a:endParaRPr kumimoji="1"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EC4C44F7-7E3D-1247-B159-419F32A22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4EDEE303-6660-EE4A-A28D-006CEECA8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CAB4-E6AE-1045-95B9-3B3D2A2FB830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4050948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9C5CA12-B69C-7B4F-9C7A-FEA07ED2B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1F8E8589-B32C-1D4C-93D2-8A99D256D3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kumimoji="1" lang="ko-KR" altLang="en-US"/>
              <a:t>마스터 텍스트 스타일 편집
둘째 수준
셋째 수준
넷째 수준
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A43354B-8958-B244-B41A-3F0E62F22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3931AF-0236-BE4D-BD85-15AA1D7EAF99}" type="datetimeFigureOut">
              <a:rPr kumimoji="1" lang="ko-KR" altLang="en-US" smtClean="0"/>
              <a:t>2018. 12. 1.</a:t>
            </a:fld>
            <a:endParaRPr kumimoji="1"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87B1A7F-0391-B246-88A2-1AC5B762D3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0BD3756-DF02-6C40-A073-8F7242BF10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AFCAB4-E6AE-1045-95B9-3B3D2A2FB830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576801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27E058C-B041-EC41-9EE9-0595577D0F27}"/>
              </a:ext>
            </a:extLst>
          </p:cNvPr>
          <p:cNvSpPr txBox="1"/>
          <p:nvPr/>
        </p:nvSpPr>
        <p:spPr>
          <a:xfrm>
            <a:off x="0" y="1800664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4800" dirty="0">
                <a:solidFill>
                  <a:schemeClr val="bg1"/>
                </a:solidFill>
                <a:latin typeface="Rockwell" panose="02060603020205020403" pitchFamily="18" charset="0"/>
                <a:cs typeface="Calibri" panose="020F0502020204030204" pitchFamily="34" charset="0"/>
              </a:rPr>
              <a:t>Syntax: An Introduction</a:t>
            </a:r>
            <a:endParaRPr kumimoji="1" lang="ko-KR" altLang="en-US" sz="4800" dirty="0">
              <a:solidFill>
                <a:schemeClr val="bg1"/>
              </a:solidFill>
              <a:latin typeface="Rockwell" panose="02060603020205020403" pitchFamily="18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38A1ED-5340-D84B-B22F-84E34AB16D88}"/>
              </a:ext>
            </a:extLst>
          </p:cNvPr>
          <p:cNvSpPr txBox="1"/>
          <p:nvPr/>
        </p:nvSpPr>
        <p:spPr>
          <a:xfrm>
            <a:off x="0" y="4358640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400" dirty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Splash at Stanford University</a:t>
            </a:r>
          </a:p>
          <a:p>
            <a:pPr algn="ctr"/>
            <a:r>
              <a:rPr kumimoji="1" lang="en-US" altLang="ko-KR" sz="2400" dirty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December 1, 2018</a:t>
            </a:r>
          </a:p>
          <a:p>
            <a:pPr algn="ctr"/>
            <a:endParaRPr kumimoji="1" lang="en-US" altLang="ko-KR" sz="2400" dirty="0">
              <a:solidFill>
                <a:schemeClr val="bg1">
                  <a:lumMod val="8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kumimoji="1" lang="en-US" altLang="ko-KR" sz="2400" b="1" dirty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Ji Hun Wang</a:t>
            </a:r>
            <a:endParaRPr kumimoji="1" lang="ko-KR" altLang="en-US" sz="2400" b="1" dirty="0">
              <a:solidFill>
                <a:schemeClr val="bg1">
                  <a:lumMod val="8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022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A9A6EE0-BF92-1148-9C02-30C33A66CCF1}"/>
              </a:ext>
            </a:extLst>
          </p:cNvPr>
          <p:cNvSpPr txBox="1"/>
          <p:nvPr/>
        </p:nvSpPr>
        <p:spPr>
          <a:xfrm>
            <a:off x="562707" y="787790"/>
            <a:ext cx="3066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2400" b="1" dirty="0">
                <a:latin typeface="Avenir Roman" panose="02000503020000020003" pitchFamily="2" charset="0"/>
              </a:rPr>
              <a:t>History of Syntax</a:t>
            </a:r>
            <a:endParaRPr kumimoji="1" lang="ko-KR" altLang="en-US" sz="2400" b="1" dirty="0">
              <a:latin typeface="Avenir Roman" panose="02000503020000020003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40E750-8428-7B43-BE08-6F745D2FAF8D}"/>
              </a:ext>
            </a:extLst>
          </p:cNvPr>
          <p:cNvSpPr txBox="1"/>
          <p:nvPr/>
        </p:nvSpPr>
        <p:spPr>
          <a:xfrm>
            <a:off x="576775" y="562707"/>
            <a:ext cx="2377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1200" b="1" dirty="0">
                <a:solidFill>
                  <a:schemeClr val="bg2">
                    <a:lumMod val="75000"/>
                  </a:schemeClr>
                </a:solidFill>
                <a:latin typeface="Avenir Roman" panose="02000503020000020003" pitchFamily="2" charset="0"/>
              </a:rPr>
              <a:t>WHAT IS SYNTAX?</a:t>
            </a:r>
            <a:endParaRPr kumimoji="1" lang="ko-KR" altLang="en-US" b="1" dirty="0">
              <a:solidFill>
                <a:schemeClr val="bg2">
                  <a:lumMod val="75000"/>
                </a:schemeClr>
              </a:solidFill>
              <a:latin typeface="Avenir Roman" panose="02000503020000020003" pitchFamily="2" charset="0"/>
            </a:endParaRP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1B5EED41-9AB3-5440-B1AC-9AC2F1CC83CF}"/>
              </a:ext>
            </a:extLst>
          </p:cNvPr>
          <p:cNvGrpSpPr/>
          <p:nvPr/>
        </p:nvGrpSpPr>
        <p:grpSpPr>
          <a:xfrm>
            <a:off x="2651685" y="1645920"/>
            <a:ext cx="8693834" cy="1420837"/>
            <a:chOff x="2651685" y="1645920"/>
            <a:chExt cx="8693834" cy="1420837"/>
          </a:xfrm>
        </p:grpSpPr>
        <p:sp>
          <p:nvSpPr>
            <p:cNvPr id="8" name="모서리가 둥근 직사각형 7">
              <a:extLst>
                <a:ext uri="{FF2B5EF4-FFF2-40B4-BE49-F238E27FC236}">
                  <a16:creationId xmlns:a16="http://schemas.microsoft.com/office/drawing/2014/main" id="{49DA7B96-6EEB-4443-A893-37E4B0DBEFF0}"/>
                </a:ext>
              </a:extLst>
            </p:cNvPr>
            <p:cNvSpPr/>
            <p:nvPr/>
          </p:nvSpPr>
          <p:spPr>
            <a:xfrm>
              <a:off x="2651685" y="1645920"/>
              <a:ext cx="8693834" cy="1420837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2B49AF8-38B0-4947-B5A7-D863E3BACBDF}"/>
                </a:ext>
              </a:extLst>
            </p:cNvPr>
            <p:cNvSpPr txBox="1"/>
            <p:nvPr/>
          </p:nvSpPr>
          <p:spPr>
            <a:xfrm>
              <a:off x="3509814" y="1842869"/>
              <a:ext cx="70760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ko-KR" sz="2800" dirty="0">
                  <a:latin typeface="Avenir Book" panose="02000503020000020003" pitchFamily="2" charset="0"/>
                </a:rPr>
                <a:t>Ancient India – Panini Grammar</a:t>
              </a:r>
              <a:endParaRPr kumimoji="1" lang="ko-KR" altLang="en-US" sz="1600" dirty="0">
                <a:latin typeface="Avenir Book" panose="02000503020000020003" pitchFamily="2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2AD66B7-F8C1-0049-88FD-C768EA2C464E}"/>
                </a:ext>
              </a:extLst>
            </p:cNvPr>
            <p:cNvSpPr txBox="1"/>
            <p:nvPr/>
          </p:nvSpPr>
          <p:spPr>
            <a:xfrm>
              <a:off x="3535604" y="2318827"/>
              <a:ext cx="70760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ko-KR" sz="2800" dirty="0">
                  <a:latin typeface="Avenir Book" panose="02000503020000020003" pitchFamily="2" charset="0"/>
                </a:rPr>
                <a:t>Rome &amp; Greece – Philosophy and Rhetoric</a:t>
              </a:r>
              <a:endParaRPr kumimoji="1" lang="ko-KR" altLang="en-US" sz="1600" dirty="0">
                <a:latin typeface="Avenir Book" panose="02000503020000020003" pitchFamily="2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E70D110-E421-2345-B436-20DD34E12E3A}"/>
              </a:ext>
            </a:extLst>
          </p:cNvPr>
          <p:cNvSpPr txBox="1"/>
          <p:nvPr/>
        </p:nvSpPr>
        <p:spPr>
          <a:xfrm>
            <a:off x="501444" y="2005781"/>
            <a:ext cx="205002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1900" i="1" dirty="0">
                <a:latin typeface="Avenir Light Oblique" panose="020B0402020203090204" pitchFamily="34" charset="0"/>
              </a:rPr>
              <a:t>Prior to</a:t>
            </a:r>
          </a:p>
          <a:p>
            <a:pPr algn="ctr"/>
            <a:r>
              <a:rPr kumimoji="1" lang="en-US" altLang="ko-KR" sz="1900" i="1" dirty="0">
                <a:latin typeface="Avenir Light Oblique" panose="020B0402020203090204" pitchFamily="34" charset="0"/>
              </a:rPr>
              <a:t>formal linguistics</a:t>
            </a:r>
            <a:endParaRPr kumimoji="1" lang="ko-KR" altLang="en-US" sz="1900" i="1" dirty="0">
              <a:latin typeface="Avenir Light Oblique" panose="020B0402020203090204" pitchFamily="34" charset="0"/>
            </a:endParaRPr>
          </a:p>
        </p:txBody>
      </p: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0025CF2B-9742-AB45-A12F-978B669BCE6E}"/>
              </a:ext>
            </a:extLst>
          </p:cNvPr>
          <p:cNvGrpSpPr/>
          <p:nvPr/>
        </p:nvGrpSpPr>
        <p:grpSpPr>
          <a:xfrm>
            <a:off x="2656601" y="3228914"/>
            <a:ext cx="8693834" cy="915383"/>
            <a:chOff x="2656601" y="3228914"/>
            <a:chExt cx="8693834" cy="915383"/>
          </a:xfrm>
        </p:grpSpPr>
        <p:sp>
          <p:nvSpPr>
            <p:cNvPr id="10" name="모서리가 둥근 직사각형 9">
              <a:extLst>
                <a:ext uri="{FF2B5EF4-FFF2-40B4-BE49-F238E27FC236}">
                  <a16:creationId xmlns:a16="http://schemas.microsoft.com/office/drawing/2014/main" id="{0E74B2B6-C19F-834F-91DD-B1DAC3CD6C45}"/>
                </a:ext>
              </a:extLst>
            </p:cNvPr>
            <p:cNvSpPr/>
            <p:nvPr/>
          </p:nvSpPr>
          <p:spPr>
            <a:xfrm>
              <a:off x="2656601" y="3228914"/>
              <a:ext cx="8693834" cy="915383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93CA65D-C448-AB46-943C-4338F9671D89}"/>
                </a:ext>
              </a:extLst>
            </p:cNvPr>
            <p:cNvSpPr txBox="1"/>
            <p:nvPr/>
          </p:nvSpPr>
          <p:spPr>
            <a:xfrm>
              <a:off x="3514730" y="3425863"/>
              <a:ext cx="70760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ko-KR" sz="2800" dirty="0">
                  <a:latin typeface="Avenir Book" panose="02000503020000020003" pitchFamily="2" charset="0"/>
                </a:rPr>
                <a:t>General Grammar</a:t>
              </a:r>
              <a:endParaRPr kumimoji="1" lang="ko-KR" altLang="en-US" sz="1600" dirty="0">
                <a:latin typeface="Avenir Book" panose="02000503020000020003" pitchFamily="2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43C7069-30C8-9543-9FDC-EA5C3C9DAC0C}"/>
              </a:ext>
            </a:extLst>
          </p:cNvPr>
          <p:cNvSpPr txBox="1"/>
          <p:nvPr/>
        </p:nvSpPr>
        <p:spPr>
          <a:xfrm>
            <a:off x="521109" y="3323303"/>
            <a:ext cx="205002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1900" i="1" dirty="0">
                <a:latin typeface="Avenir Light Oblique" panose="020B0402020203090204" pitchFamily="34" charset="0"/>
              </a:rPr>
              <a:t>Advent of</a:t>
            </a:r>
          </a:p>
          <a:p>
            <a:pPr algn="ctr"/>
            <a:r>
              <a:rPr kumimoji="1" lang="en-US" altLang="ko-KR" sz="1900" i="1" dirty="0">
                <a:latin typeface="Avenir Light Oblique" panose="020B0402020203090204" pitchFamily="34" charset="0"/>
              </a:rPr>
              <a:t>formal linguistics</a:t>
            </a:r>
            <a:endParaRPr kumimoji="1" lang="ko-KR" altLang="en-US" sz="1900" i="1" dirty="0">
              <a:latin typeface="Avenir Light Oblique" panose="020B0402020203090204" pitchFamily="34" charset="0"/>
            </a:endParaRPr>
          </a:p>
        </p:txBody>
      </p: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9F84B636-3AE3-0E44-9647-172FC6F45211}"/>
              </a:ext>
            </a:extLst>
          </p:cNvPr>
          <p:cNvGrpSpPr/>
          <p:nvPr/>
        </p:nvGrpSpPr>
        <p:grpSpPr>
          <a:xfrm>
            <a:off x="2661517" y="4310462"/>
            <a:ext cx="8693834" cy="915383"/>
            <a:chOff x="2661517" y="4310462"/>
            <a:chExt cx="8693834" cy="915383"/>
          </a:xfrm>
        </p:grpSpPr>
        <p:sp>
          <p:nvSpPr>
            <p:cNvPr id="14" name="모서리가 둥근 직사각형 13">
              <a:extLst>
                <a:ext uri="{FF2B5EF4-FFF2-40B4-BE49-F238E27FC236}">
                  <a16:creationId xmlns:a16="http://schemas.microsoft.com/office/drawing/2014/main" id="{EC61B064-DC70-4140-A10D-C07D614C402A}"/>
                </a:ext>
              </a:extLst>
            </p:cNvPr>
            <p:cNvSpPr/>
            <p:nvPr/>
          </p:nvSpPr>
          <p:spPr>
            <a:xfrm>
              <a:off x="2661517" y="4310462"/>
              <a:ext cx="8693834" cy="915383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2E8F94F-A663-2043-980A-8EF9110FEACD}"/>
                </a:ext>
              </a:extLst>
            </p:cNvPr>
            <p:cNvSpPr txBox="1"/>
            <p:nvPr/>
          </p:nvSpPr>
          <p:spPr>
            <a:xfrm>
              <a:off x="3519646" y="4507411"/>
              <a:ext cx="70760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ko-KR" sz="2800" dirty="0">
                  <a:latin typeface="Avenir Book" panose="02000503020000020003" pitchFamily="2" charset="0"/>
                </a:rPr>
                <a:t>Historical-comparative Grammar</a:t>
              </a:r>
              <a:endParaRPr kumimoji="1" lang="ko-KR" altLang="en-US" sz="1600" dirty="0">
                <a:latin typeface="Avenir Book" panose="02000503020000020003" pitchFamily="2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61B04099-A79F-D442-9BDC-3DB282ED6669}"/>
              </a:ext>
            </a:extLst>
          </p:cNvPr>
          <p:cNvSpPr txBox="1"/>
          <p:nvPr/>
        </p:nvSpPr>
        <p:spPr>
          <a:xfrm>
            <a:off x="526025" y="4596581"/>
            <a:ext cx="205002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1900" i="1" dirty="0">
                <a:latin typeface="Avenir Light Oblique" panose="020B0402020203090204" pitchFamily="34" charset="0"/>
              </a:rPr>
              <a:t>19</a:t>
            </a:r>
            <a:r>
              <a:rPr kumimoji="1" lang="en-US" altLang="ko-KR" sz="1900" i="1" baseline="30000" dirty="0">
                <a:latin typeface="Avenir Light Oblique" panose="020B0402020203090204" pitchFamily="34" charset="0"/>
              </a:rPr>
              <a:t>th</a:t>
            </a:r>
            <a:r>
              <a:rPr kumimoji="1" lang="en-US" altLang="ko-KR" sz="1900" i="1" dirty="0">
                <a:latin typeface="Avenir Light Oblique" panose="020B0402020203090204" pitchFamily="34" charset="0"/>
              </a:rPr>
              <a:t> Century</a:t>
            </a:r>
            <a:endParaRPr kumimoji="1" lang="ko-KR" altLang="en-US" sz="1900" i="1" dirty="0">
              <a:latin typeface="Avenir Light Oblique" panose="020B0402020203090204" pitchFamily="34" charset="0"/>
            </a:endParaRPr>
          </a:p>
        </p:txBody>
      </p: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B191B3FC-9338-0E41-B4EA-287A6ABE01E7}"/>
              </a:ext>
            </a:extLst>
          </p:cNvPr>
          <p:cNvGrpSpPr/>
          <p:nvPr/>
        </p:nvGrpSpPr>
        <p:grpSpPr>
          <a:xfrm>
            <a:off x="2666433" y="5362513"/>
            <a:ext cx="8693834" cy="915383"/>
            <a:chOff x="2666433" y="5362513"/>
            <a:chExt cx="8693834" cy="915383"/>
          </a:xfrm>
        </p:grpSpPr>
        <p:sp>
          <p:nvSpPr>
            <p:cNvPr id="18" name="모서리가 둥근 직사각형 17">
              <a:extLst>
                <a:ext uri="{FF2B5EF4-FFF2-40B4-BE49-F238E27FC236}">
                  <a16:creationId xmlns:a16="http://schemas.microsoft.com/office/drawing/2014/main" id="{FD2C84B5-0A0C-4244-945C-81C8CFE51E53}"/>
                </a:ext>
              </a:extLst>
            </p:cNvPr>
            <p:cNvSpPr/>
            <p:nvPr/>
          </p:nvSpPr>
          <p:spPr>
            <a:xfrm>
              <a:off x="2666433" y="5362513"/>
              <a:ext cx="8693834" cy="915383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EEFA206-8139-A441-9FA0-B6FE2F6149A1}"/>
                </a:ext>
              </a:extLst>
            </p:cNvPr>
            <p:cNvSpPr txBox="1"/>
            <p:nvPr/>
          </p:nvSpPr>
          <p:spPr>
            <a:xfrm>
              <a:off x="3524562" y="5559462"/>
              <a:ext cx="70760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ko-KR" sz="2800" dirty="0">
                  <a:latin typeface="Avenir Book" panose="02000503020000020003" pitchFamily="2" charset="0"/>
                </a:rPr>
                <a:t>Theoretical Grammar</a:t>
              </a:r>
              <a:endParaRPr kumimoji="1" lang="ko-KR" altLang="en-US" sz="1600" dirty="0">
                <a:latin typeface="Avenir Book" panose="02000503020000020003" pitchFamily="2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605CE7C-4A7F-A943-85E1-A7073696AAA3}"/>
              </a:ext>
            </a:extLst>
          </p:cNvPr>
          <p:cNvSpPr txBox="1"/>
          <p:nvPr/>
        </p:nvSpPr>
        <p:spPr>
          <a:xfrm>
            <a:off x="530942" y="5633884"/>
            <a:ext cx="205002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1900" i="1" dirty="0">
                <a:latin typeface="Avenir Light Oblique" panose="020B0402020203090204" pitchFamily="34" charset="0"/>
              </a:rPr>
              <a:t>Modern days</a:t>
            </a:r>
            <a:endParaRPr kumimoji="1" lang="ko-KR" altLang="en-US" sz="1900" i="1" dirty="0">
              <a:latin typeface="Avenir Light Oblique" panose="020B0402020203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409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6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A9A6EE0-BF92-1148-9C02-30C33A66CCF1}"/>
              </a:ext>
            </a:extLst>
          </p:cNvPr>
          <p:cNvSpPr txBox="1"/>
          <p:nvPr/>
        </p:nvSpPr>
        <p:spPr>
          <a:xfrm>
            <a:off x="562707" y="787790"/>
            <a:ext cx="4525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2400" b="1" dirty="0">
                <a:latin typeface="Avenir Roman" panose="02000503020000020003" pitchFamily="2" charset="0"/>
              </a:rPr>
              <a:t>Questions in Syntax</a:t>
            </a:r>
            <a:endParaRPr kumimoji="1" lang="ko-KR" altLang="en-US" sz="2400" b="1" dirty="0">
              <a:latin typeface="Avenir Roman" panose="02000503020000020003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40E750-8428-7B43-BE08-6F745D2FAF8D}"/>
              </a:ext>
            </a:extLst>
          </p:cNvPr>
          <p:cNvSpPr txBox="1"/>
          <p:nvPr/>
        </p:nvSpPr>
        <p:spPr>
          <a:xfrm>
            <a:off x="576775" y="562707"/>
            <a:ext cx="2377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1200" b="1" dirty="0">
                <a:solidFill>
                  <a:schemeClr val="bg2">
                    <a:lumMod val="75000"/>
                  </a:schemeClr>
                </a:solidFill>
                <a:latin typeface="Avenir Roman" panose="02000503020000020003" pitchFamily="2" charset="0"/>
              </a:rPr>
              <a:t>WHAT IS SYNTAX?</a:t>
            </a:r>
            <a:endParaRPr kumimoji="1" lang="ko-KR" altLang="en-US" b="1" dirty="0">
              <a:solidFill>
                <a:schemeClr val="bg2">
                  <a:lumMod val="75000"/>
                </a:schemeClr>
              </a:solidFill>
              <a:latin typeface="Avenir Roman" panose="02000503020000020003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162D9E-585F-5745-AFAD-31332670ADF0}"/>
              </a:ext>
            </a:extLst>
          </p:cNvPr>
          <p:cNvSpPr txBox="1"/>
          <p:nvPr/>
        </p:nvSpPr>
        <p:spPr>
          <a:xfrm>
            <a:off x="825909" y="2566219"/>
            <a:ext cx="3185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800" dirty="0">
                <a:latin typeface="Avenir Light" panose="020B0402020203020204" pitchFamily="34" charset="0"/>
              </a:rPr>
              <a:t>Experimental</a:t>
            </a:r>
          </a:p>
          <a:p>
            <a:pPr algn="ctr"/>
            <a:r>
              <a:rPr kumimoji="1" lang="en-US" altLang="ko-KR" sz="2800" dirty="0">
                <a:latin typeface="Avenir Light" panose="020B0402020203020204" pitchFamily="34" charset="0"/>
              </a:rPr>
              <a:t>syntax</a:t>
            </a:r>
            <a:endParaRPr kumimoji="1" lang="ko-KR" altLang="en-US" sz="2800" dirty="0">
              <a:latin typeface="Avenir Light" panose="020B0402020203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0365358-026D-5044-B5DE-AA8D82DA97EB}"/>
              </a:ext>
            </a:extLst>
          </p:cNvPr>
          <p:cNvSpPr txBox="1"/>
          <p:nvPr/>
        </p:nvSpPr>
        <p:spPr>
          <a:xfrm>
            <a:off x="6759676" y="3751006"/>
            <a:ext cx="40361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800" dirty="0">
                <a:latin typeface="Avenir Light" panose="020B0402020203020204" pitchFamily="34" charset="0"/>
              </a:rPr>
              <a:t>Syntax of</a:t>
            </a:r>
          </a:p>
          <a:p>
            <a:pPr algn="ctr"/>
            <a:r>
              <a:rPr kumimoji="1" lang="en-US" altLang="ko-KR" sz="2800" dirty="0">
                <a:latin typeface="Avenir Light" panose="020B0402020203020204" pitchFamily="34" charset="0"/>
              </a:rPr>
              <a:t>natural languages</a:t>
            </a:r>
            <a:endParaRPr kumimoji="1" lang="ko-KR" altLang="en-US" sz="2800" dirty="0">
              <a:latin typeface="Avenir Light" panose="020B0402020203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7ED9282-B656-234A-A8D2-2D0835A88F54}"/>
              </a:ext>
            </a:extLst>
          </p:cNvPr>
          <p:cNvSpPr txBox="1"/>
          <p:nvPr/>
        </p:nvSpPr>
        <p:spPr>
          <a:xfrm>
            <a:off x="5776451" y="1809134"/>
            <a:ext cx="40361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800" dirty="0">
                <a:latin typeface="Avenir Light" panose="020B0402020203020204" pitchFamily="34" charset="0"/>
              </a:rPr>
              <a:t>Syntax and</a:t>
            </a:r>
          </a:p>
          <a:p>
            <a:pPr algn="ctr"/>
            <a:r>
              <a:rPr kumimoji="1" lang="en-US" altLang="ko-KR" sz="2800" dirty="0">
                <a:latin typeface="Avenir Light" panose="020B0402020203020204" pitchFamily="34" charset="0"/>
              </a:rPr>
              <a:t>language acquisition</a:t>
            </a:r>
            <a:endParaRPr kumimoji="1" lang="ko-KR" altLang="en-US" sz="2800" dirty="0">
              <a:latin typeface="Avenir Light" panose="020B0402020203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4C77FEA-D863-074C-91AB-B66B6F464D72}"/>
              </a:ext>
            </a:extLst>
          </p:cNvPr>
          <p:cNvSpPr txBox="1"/>
          <p:nvPr/>
        </p:nvSpPr>
        <p:spPr>
          <a:xfrm>
            <a:off x="2123766" y="4218037"/>
            <a:ext cx="40361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800" dirty="0">
                <a:latin typeface="Avenir Light" panose="020B0402020203020204" pitchFamily="34" charset="0"/>
              </a:rPr>
              <a:t>Syntax and</a:t>
            </a:r>
          </a:p>
          <a:p>
            <a:pPr algn="ctr"/>
            <a:r>
              <a:rPr kumimoji="1" lang="en-US" altLang="ko-KR" sz="2800" dirty="0">
                <a:latin typeface="Avenir Light" panose="020B0402020203020204" pitchFamily="34" charset="0"/>
              </a:rPr>
              <a:t>speech processing</a:t>
            </a:r>
          </a:p>
          <a:p>
            <a:pPr algn="ctr"/>
            <a:r>
              <a:rPr kumimoji="1" lang="en-US" altLang="ko-KR" sz="2400" dirty="0">
                <a:latin typeface="Avenir Light" panose="020B0402020203020204" pitchFamily="34" charset="0"/>
              </a:rPr>
              <a:t>(voice recognition)</a:t>
            </a:r>
            <a:endParaRPr kumimoji="1" lang="ko-KR" altLang="en-US" sz="2800" dirty="0">
              <a:latin typeface="Avenir Light" panose="020B0402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62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A9A6EE0-BF92-1148-9C02-30C33A66CCF1}"/>
              </a:ext>
            </a:extLst>
          </p:cNvPr>
          <p:cNvSpPr txBox="1"/>
          <p:nvPr/>
        </p:nvSpPr>
        <p:spPr>
          <a:xfrm>
            <a:off x="562707" y="787790"/>
            <a:ext cx="4525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2400" b="1" dirty="0">
                <a:latin typeface="Avenir Roman" panose="02000503020000020003" pitchFamily="2" charset="0"/>
              </a:rPr>
              <a:t>Research Questions in Syntax</a:t>
            </a:r>
            <a:endParaRPr kumimoji="1" lang="ko-KR" altLang="en-US" sz="2400" b="1" dirty="0">
              <a:latin typeface="Avenir Roman" panose="02000503020000020003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40E750-8428-7B43-BE08-6F745D2FAF8D}"/>
              </a:ext>
            </a:extLst>
          </p:cNvPr>
          <p:cNvSpPr txBox="1"/>
          <p:nvPr/>
        </p:nvSpPr>
        <p:spPr>
          <a:xfrm>
            <a:off x="576775" y="562707"/>
            <a:ext cx="2377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1200" b="1" dirty="0">
                <a:solidFill>
                  <a:schemeClr val="bg2">
                    <a:lumMod val="75000"/>
                  </a:schemeClr>
                </a:solidFill>
                <a:latin typeface="Avenir Roman" panose="02000503020000020003" pitchFamily="2" charset="0"/>
              </a:rPr>
              <a:t>WHAT IS SYNTAX?</a:t>
            </a:r>
            <a:endParaRPr kumimoji="1" lang="ko-KR" altLang="en-US" b="1" dirty="0">
              <a:solidFill>
                <a:schemeClr val="bg2">
                  <a:lumMod val="75000"/>
                </a:schemeClr>
              </a:solidFill>
              <a:latin typeface="Avenir Roman" panose="02000503020000020003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162D9E-585F-5745-AFAD-31332670ADF0}"/>
              </a:ext>
            </a:extLst>
          </p:cNvPr>
          <p:cNvSpPr txBox="1"/>
          <p:nvPr/>
        </p:nvSpPr>
        <p:spPr>
          <a:xfrm>
            <a:off x="825909" y="2566219"/>
            <a:ext cx="3185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800" dirty="0">
                <a:latin typeface="Avenir Roman" panose="02000503020000020003" pitchFamily="2" charset="0"/>
              </a:rPr>
              <a:t>Experimental</a:t>
            </a:r>
          </a:p>
          <a:p>
            <a:pPr algn="ctr"/>
            <a:r>
              <a:rPr kumimoji="1" lang="en-US" altLang="ko-KR" sz="2800" dirty="0">
                <a:latin typeface="Avenir Roman" panose="02000503020000020003" pitchFamily="2" charset="0"/>
              </a:rPr>
              <a:t>syntax</a:t>
            </a:r>
            <a:endParaRPr kumimoji="1" lang="ko-KR" altLang="en-US" sz="2800" dirty="0">
              <a:latin typeface="Avenir Roman" panose="02000503020000020003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0365358-026D-5044-B5DE-AA8D82DA97EB}"/>
              </a:ext>
            </a:extLst>
          </p:cNvPr>
          <p:cNvSpPr txBox="1"/>
          <p:nvPr/>
        </p:nvSpPr>
        <p:spPr>
          <a:xfrm>
            <a:off x="6759676" y="3751006"/>
            <a:ext cx="40361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800" dirty="0">
                <a:latin typeface="Avenir Roman" panose="02000503020000020003" pitchFamily="2" charset="0"/>
              </a:rPr>
              <a:t>Syntax of</a:t>
            </a:r>
          </a:p>
          <a:p>
            <a:pPr algn="ctr"/>
            <a:r>
              <a:rPr kumimoji="1" lang="en-US" altLang="ko-KR" sz="2800" dirty="0">
                <a:latin typeface="Avenir Roman" panose="02000503020000020003" pitchFamily="2" charset="0"/>
              </a:rPr>
              <a:t>natural languages</a:t>
            </a:r>
            <a:endParaRPr kumimoji="1" lang="ko-KR" altLang="en-US" sz="2800" dirty="0">
              <a:latin typeface="Avenir Roman" panose="02000503020000020003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7ED9282-B656-234A-A8D2-2D0835A88F54}"/>
              </a:ext>
            </a:extLst>
          </p:cNvPr>
          <p:cNvSpPr txBox="1"/>
          <p:nvPr/>
        </p:nvSpPr>
        <p:spPr>
          <a:xfrm>
            <a:off x="5776451" y="1809134"/>
            <a:ext cx="40361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800" dirty="0">
                <a:latin typeface="Avenir Roman" panose="02000503020000020003" pitchFamily="2" charset="0"/>
              </a:rPr>
              <a:t>Syntax and</a:t>
            </a:r>
          </a:p>
          <a:p>
            <a:pPr algn="ctr"/>
            <a:r>
              <a:rPr kumimoji="1" lang="en-US" altLang="ko-KR" sz="2800" dirty="0">
                <a:latin typeface="Avenir Roman" panose="02000503020000020003" pitchFamily="2" charset="0"/>
              </a:rPr>
              <a:t>language acquisition</a:t>
            </a:r>
            <a:endParaRPr kumimoji="1" lang="ko-KR" altLang="en-US" sz="2800" dirty="0">
              <a:latin typeface="Avenir Roman" panose="02000503020000020003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4C77FEA-D863-074C-91AB-B66B6F464D72}"/>
              </a:ext>
            </a:extLst>
          </p:cNvPr>
          <p:cNvSpPr txBox="1"/>
          <p:nvPr/>
        </p:nvSpPr>
        <p:spPr>
          <a:xfrm>
            <a:off x="2123766" y="4218037"/>
            <a:ext cx="40361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800" dirty="0">
                <a:latin typeface="Avenir Roman" panose="02000503020000020003" pitchFamily="2" charset="0"/>
              </a:rPr>
              <a:t>Syntax and</a:t>
            </a:r>
          </a:p>
          <a:p>
            <a:pPr algn="ctr"/>
            <a:r>
              <a:rPr kumimoji="1" lang="en-US" altLang="ko-KR" sz="2800" dirty="0">
                <a:latin typeface="Avenir Roman" panose="02000503020000020003" pitchFamily="2" charset="0"/>
              </a:rPr>
              <a:t>speech processing</a:t>
            </a:r>
          </a:p>
          <a:p>
            <a:pPr algn="ctr"/>
            <a:r>
              <a:rPr kumimoji="1" lang="en-US" altLang="ko-KR" sz="2400" dirty="0">
                <a:latin typeface="Avenir Roman" panose="02000503020000020003" pitchFamily="2" charset="0"/>
              </a:rPr>
              <a:t>(voice recognition)</a:t>
            </a:r>
            <a:endParaRPr kumimoji="1" lang="ko-KR" altLang="en-US" sz="2800" dirty="0">
              <a:latin typeface="Avenir Roman" panose="02000503020000020003" pitchFamily="2" charset="0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156AC1B1-9C2E-F346-9BDB-7EB980D6A988}"/>
              </a:ext>
            </a:extLst>
          </p:cNvPr>
          <p:cNvSpPr/>
          <p:nvPr/>
        </p:nvSpPr>
        <p:spPr>
          <a:xfrm>
            <a:off x="282034" y="224403"/>
            <a:ext cx="11662117" cy="6330461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0E2D73-35ED-8647-AC0B-F7FE66951B7D}"/>
              </a:ext>
            </a:extLst>
          </p:cNvPr>
          <p:cNvSpPr txBox="1"/>
          <p:nvPr/>
        </p:nvSpPr>
        <p:spPr>
          <a:xfrm>
            <a:off x="0" y="2718619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4000" dirty="0">
                <a:latin typeface="Avenir Roman" panose="02000503020000020003" pitchFamily="2" charset="0"/>
              </a:rPr>
              <a:t>Understanding human languages better</a:t>
            </a:r>
            <a:endParaRPr kumimoji="1" lang="ko-KR" altLang="en-US" sz="4000" dirty="0">
              <a:latin typeface="Avenir Roman" panose="02000503020000020003" pitchFamily="2" charset="0"/>
            </a:endParaRPr>
          </a:p>
        </p:txBody>
      </p:sp>
      <p:cxnSp>
        <p:nvCxnSpPr>
          <p:cNvPr id="6" name="직선 연결선[R] 5">
            <a:extLst>
              <a:ext uri="{FF2B5EF4-FFF2-40B4-BE49-F238E27FC236}">
                <a16:creationId xmlns:a16="http://schemas.microsoft.com/office/drawing/2014/main" id="{02914D0B-21E6-ED46-887F-A965C776EFB1}"/>
              </a:ext>
            </a:extLst>
          </p:cNvPr>
          <p:cNvCxnSpPr/>
          <p:nvPr/>
        </p:nvCxnSpPr>
        <p:spPr>
          <a:xfrm>
            <a:off x="5073445" y="3451123"/>
            <a:ext cx="3996813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BB19A2C-89DF-C14F-8F4A-B021F54E5663}"/>
              </a:ext>
            </a:extLst>
          </p:cNvPr>
          <p:cNvSpPr txBox="1"/>
          <p:nvPr/>
        </p:nvSpPr>
        <p:spPr>
          <a:xfrm>
            <a:off x="5058697" y="3687097"/>
            <a:ext cx="3982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400" dirty="0">
                <a:latin typeface="Avenir Book" panose="02000503020000020003" pitchFamily="2" charset="0"/>
              </a:rPr>
              <a:t>Central medium of communication</a:t>
            </a:r>
            <a:endParaRPr kumimoji="1" lang="ko-KR" altLang="en-US" sz="2400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42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8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53AC130-5902-364B-A0AE-7C222888B5EF}"/>
              </a:ext>
            </a:extLst>
          </p:cNvPr>
          <p:cNvSpPr txBox="1"/>
          <p:nvPr/>
        </p:nvSpPr>
        <p:spPr>
          <a:xfrm>
            <a:off x="1" y="2067951"/>
            <a:ext cx="12192000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4400" b="1" u="sng" dirty="0">
                <a:solidFill>
                  <a:schemeClr val="bg1"/>
                </a:solidFill>
                <a:latin typeface="Avenir Heavy" panose="02000503020000020003" pitchFamily="2" charset="0"/>
              </a:rPr>
              <a:t>Part 2</a:t>
            </a:r>
          </a:p>
          <a:p>
            <a:pPr algn="ctr"/>
            <a:endParaRPr kumimoji="1" lang="en-US" altLang="ko-KR" sz="1500" b="1" u="sng" dirty="0">
              <a:solidFill>
                <a:schemeClr val="bg1"/>
              </a:solidFill>
              <a:latin typeface="Avenir Heavy" panose="02000503020000020003" pitchFamily="2" charset="0"/>
            </a:endParaRPr>
          </a:p>
          <a:p>
            <a:pPr algn="ctr"/>
            <a:r>
              <a:rPr kumimoji="1" lang="en-US" altLang="ko-KR" sz="4400" b="1" dirty="0">
                <a:solidFill>
                  <a:schemeClr val="bg1"/>
                </a:solidFill>
                <a:latin typeface="Avenir Heavy" panose="02000503020000020003" pitchFamily="2" charset="0"/>
              </a:rPr>
              <a:t>Terminology of Syntax</a:t>
            </a:r>
            <a:endParaRPr kumimoji="1" lang="ko-KR" altLang="en-US" sz="4400" b="1" dirty="0">
              <a:solidFill>
                <a:schemeClr val="bg1"/>
              </a:solidFill>
              <a:latin typeface="Avenir Heavy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13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A9A6EE0-BF92-1148-9C02-30C33A66CCF1}"/>
              </a:ext>
            </a:extLst>
          </p:cNvPr>
          <p:cNvSpPr txBox="1"/>
          <p:nvPr/>
        </p:nvSpPr>
        <p:spPr>
          <a:xfrm>
            <a:off x="562707" y="787790"/>
            <a:ext cx="3066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2400" b="1" dirty="0">
                <a:latin typeface="Avenir Roman" panose="02000503020000020003" pitchFamily="2" charset="0"/>
              </a:rPr>
              <a:t>Grammatical Terms</a:t>
            </a:r>
            <a:endParaRPr kumimoji="1" lang="ko-KR" altLang="en-US" sz="2400" b="1" dirty="0">
              <a:latin typeface="Avenir Roman" panose="02000503020000020003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40E750-8428-7B43-BE08-6F745D2FAF8D}"/>
              </a:ext>
            </a:extLst>
          </p:cNvPr>
          <p:cNvSpPr txBox="1"/>
          <p:nvPr/>
        </p:nvSpPr>
        <p:spPr>
          <a:xfrm>
            <a:off x="576775" y="562707"/>
            <a:ext cx="26383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1200" b="1" dirty="0">
                <a:solidFill>
                  <a:schemeClr val="bg2">
                    <a:lumMod val="75000"/>
                  </a:schemeClr>
                </a:solidFill>
                <a:latin typeface="Avenir Roman" panose="02000503020000020003" pitchFamily="2" charset="0"/>
              </a:rPr>
              <a:t>TERMINOLOGY OF SYNTAX</a:t>
            </a:r>
            <a:endParaRPr kumimoji="1" lang="ko-KR" altLang="en-US" b="1" dirty="0">
              <a:solidFill>
                <a:schemeClr val="bg2">
                  <a:lumMod val="75000"/>
                </a:schemeClr>
              </a:solidFill>
              <a:latin typeface="Avenir Roman" panose="02000503020000020003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8DCC89-34CC-D141-B80B-EEDAC1859AC9}"/>
              </a:ext>
            </a:extLst>
          </p:cNvPr>
          <p:cNvSpPr txBox="1"/>
          <p:nvPr/>
        </p:nvSpPr>
        <p:spPr>
          <a:xfrm>
            <a:off x="1047135" y="2698958"/>
            <a:ext cx="98519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3200" dirty="0">
                <a:latin typeface="Avenir Medium" panose="02000503020000020003" pitchFamily="2" charset="0"/>
              </a:rPr>
              <a:t>How is a </a:t>
            </a:r>
            <a:r>
              <a:rPr kumimoji="1" lang="en-US" altLang="ko-KR" sz="3200" u="sng" dirty="0">
                <a:latin typeface="Avenir Medium" panose="02000503020000020003" pitchFamily="2" charset="0"/>
              </a:rPr>
              <a:t>sentence</a:t>
            </a:r>
            <a:r>
              <a:rPr kumimoji="1" lang="en-US" altLang="ko-KR" sz="3200" dirty="0">
                <a:latin typeface="Avenir Medium" panose="02000503020000020003" pitchFamily="2" charset="0"/>
              </a:rPr>
              <a:t> constructed?</a:t>
            </a:r>
          </a:p>
          <a:p>
            <a:pPr algn="ctr"/>
            <a:endParaRPr kumimoji="1" lang="en-US" altLang="ko-KR" sz="3200" dirty="0">
              <a:latin typeface="Avenir Medium" panose="02000503020000020003" pitchFamily="2" charset="0"/>
            </a:endParaRPr>
          </a:p>
          <a:p>
            <a:pPr algn="ctr"/>
            <a:r>
              <a:rPr kumimoji="1" lang="en-US" altLang="ko-KR" sz="3200" dirty="0">
                <a:latin typeface="Avenir Light" panose="020B0402020203020204" pitchFamily="34" charset="0"/>
              </a:rPr>
              <a:t>(</a:t>
            </a:r>
            <a:r>
              <a:rPr kumimoji="1" lang="en-US" altLang="ko-KR" sz="3200" i="1" dirty="0">
                <a:latin typeface="Avenir Light" panose="020B0402020203020204" pitchFamily="34" charset="0"/>
              </a:rPr>
              <a:t>Hint</a:t>
            </a:r>
            <a:r>
              <a:rPr kumimoji="1" lang="en-US" altLang="ko-KR" sz="3200" dirty="0">
                <a:latin typeface="Avenir Light" panose="020B0402020203020204" pitchFamily="34" charset="0"/>
              </a:rPr>
              <a:t>: Start with letters!)</a:t>
            </a:r>
            <a:endParaRPr kumimoji="1" lang="ko-KR" altLang="en-US" sz="3200" dirty="0">
              <a:latin typeface="Avenir Light" panose="020B0402020203020204" pitchFamily="34" charset="0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7FEC38A3-82AD-4F48-BDC6-5286FAFFF7E9}"/>
              </a:ext>
            </a:extLst>
          </p:cNvPr>
          <p:cNvSpPr/>
          <p:nvPr/>
        </p:nvSpPr>
        <p:spPr>
          <a:xfrm>
            <a:off x="2330247" y="2831692"/>
            <a:ext cx="235974" cy="2359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86534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A9A6EE0-BF92-1148-9C02-30C33A66CCF1}"/>
              </a:ext>
            </a:extLst>
          </p:cNvPr>
          <p:cNvSpPr txBox="1"/>
          <p:nvPr/>
        </p:nvSpPr>
        <p:spPr>
          <a:xfrm>
            <a:off x="562707" y="787790"/>
            <a:ext cx="3699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2400" b="1" dirty="0">
                <a:latin typeface="Avenir Roman" panose="02000503020000020003" pitchFamily="2" charset="0"/>
              </a:rPr>
              <a:t>Part of Speech &amp; Noun</a:t>
            </a:r>
            <a:endParaRPr kumimoji="1" lang="ko-KR" altLang="en-US" sz="2400" b="1" dirty="0">
              <a:latin typeface="Avenir Roman" panose="02000503020000020003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40E750-8428-7B43-BE08-6F745D2FAF8D}"/>
              </a:ext>
            </a:extLst>
          </p:cNvPr>
          <p:cNvSpPr txBox="1"/>
          <p:nvPr/>
        </p:nvSpPr>
        <p:spPr>
          <a:xfrm>
            <a:off x="576775" y="562707"/>
            <a:ext cx="26383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1200" b="1" dirty="0">
                <a:solidFill>
                  <a:schemeClr val="bg2">
                    <a:lumMod val="75000"/>
                  </a:schemeClr>
                </a:solidFill>
                <a:latin typeface="Avenir Roman" panose="02000503020000020003" pitchFamily="2" charset="0"/>
              </a:rPr>
              <a:t>TERMINOLOGY OF SYNTAX</a:t>
            </a:r>
            <a:endParaRPr kumimoji="1" lang="ko-KR" altLang="en-US" b="1" dirty="0">
              <a:solidFill>
                <a:schemeClr val="bg2">
                  <a:lumMod val="75000"/>
                </a:schemeClr>
              </a:solidFill>
              <a:latin typeface="Avenir Roman" panose="02000503020000020003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25DAFC-EB1D-CA4A-B367-98B924C2ADD0}"/>
              </a:ext>
            </a:extLst>
          </p:cNvPr>
          <p:cNvSpPr txBox="1"/>
          <p:nvPr/>
        </p:nvSpPr>
        <p:spPr>
          <a:xfrm>
            <a:off x="2241753" y="1533830"/>
            <a:ext cx="7713407" cy="47672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200" b="1" u="sng" dirty="0">
                <a:latin typeface="Avenir Light" panose="020B0402020203020204" pitchFamily="34" charset="0"/>
              </a:rPr>
              <a:t>Part of speech</a:t>
            </a:r>
            <a:r>
              <a:rPr kumimoji="1" lang="en-US" altLang="ko-KR" sz="2200" dirty="0">
                <a:latin typeface="Avenir Light" panose="020B0402020203020204" pitchFamily="34" charset="0"/>
              </a:rPr>
              <a:t> (= syntactic category </a:t>
            </a:r>
            <a:r>
              <a:rPr kumimoji="1" lang="en-US" altLang="ko-KR" sz="2200" i="1" dirty="0">
                <a:latin typeface="Avenir Light" panose="020B0402020203020204" pitchFamily="34" charset="0"/>
              </a:rPr>
              <a:t>or</a:t>
            </a:r>
            <a:r>
              <a:rPr kumimoji="1" lang="en-US" altLang="ko-KR" sz="2200" dirty="0">
                <a:latin typeface="Avenir Light" panose="020B0402020203020204" pitchFamily="34" charset="0"/>
              </a:rPr>
              <a:t> word class)</a:t>
            </a:r>
            <a:endParaRPr kumimoji="1" lang="ko-KR" altLang="en-US" sz="2200" dirty="0">
              <a:latin typeface="Avenir Light" panose="020B0402020203020204" pitchFamily="34" charset="0"/>
            </a:endParaRPr>
          </a:p>
        </p:txBody>
      </p:sp>
      <p:sp>
        <p:nvSpPr>
          <p:cNvPr id="15" name="모서리가 둥근 직사각형 14">
            <a:extLst>
              <a:ext uri="{FF2B5EF4-FFF2-40B4-BE49-F238E27FC236}">
                <a16:creationId xmlns:a16="http://schemas.microsoft.com/office/drawing/2014/main" id="{33FEE2A3-35F0-9B44-8182-137A9FC37B15}"/>
              </a:ext>
            </a:extLst>
          </p:cNvPr>
          <p:cNvSpPr/>
          <p:nvPr/>
        </p:nvSpPr>
        <p:spPr>
          <a:xfrm>
            <a:off x="7477434" y="2890684"/>
            <a:ext cx="1976282" cy="22860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ko-KR" sz="3200" i="1" dirty="0">
                <a:latin typeface="Avenir Light" panose="020B0402020203020204" pitchFamily="34" charset="0"/>
              </a:rPr>
              <a:t>Noun</a:t>
            </a:r>
          </a:p>
          <a:p>
            <a:pPr algn="ctr"/>
            <a:br>
              <a:rPr kumimoji="1" lang="en-US" altLang="ko-KR" sz="3200" dirty="0">
                <a:latin typeface="Avenir Light" panose="020B0402020203020204" pitchFamily="34" charset="0"/>
              </a:rPr>
            </a:br>
            <a:r>
              <a:rPr kumimoji="1" lang="en-US" altLang="ko-KR" sz="3200" dirty="0">
                <a:latin typeface="Avenir Light" panose="020B0402020203020204" pitchFamily="34" charset="0"/>
              </a:rPr>
              <a:t>[N]</a:t>
            </a:r>
            <a:endParaRPr kumimoji="1" lang="ko-KR" altLang="en-US" sz="3200" dirty="0">
              <a:latin typeface="Avenir Light" panose="020B0402020203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B881FF-3784-1D4F-B3B4-114C8E05D623}"/>
              </a:ext>
            </a:extLst>
          </p:cNvPr>
          <p:cNvSpPr txBox="1"/>
          <p:nvPr/>
        </p:nvSpPr>
        <p:spPr>
          <a:xfrm>
            <a:off x="1135624" y="3200400"/>
            <a:ext cx="43950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dirty="0"/>
              <a:t>How can you </a:t>
            </a:r>
            <a:r>
              <a:rPr kumimoji="1" lang="en-US" altLang="ko-KR" u="sng" dirty="0"/>
              <a:t>define</a:t>
            </a:r>
            <a:r>
              <a:rPr kumimoji="1" lang="en-US" altLang="ko-KR" dirty="0"/>
              <a:t> this part of speech?</a:t>
            </a:r>
          </a:p>
          <a:p>
            <a:pPr algn="ctr"/>
            <a:r>
              <a:rPr kumimoji="1" lang="en-US" altLang="ko-KR" dirty="0"/>
              <a:t>(</a:t>
            </a:r>
            <a:r>
              <a:rPr kumimoji="1" lang="en-US" altLang="ko-KR" b="1" dirty="0"/>
              <a:t>Avoid</a:t>
            </a:r>
            <a:r>
              <a:rPr kumimoji="1" lang="en-US" altLang="ko-KR" dirty="0"/>
              <a:t> including the name of the part of speech in its definition!)</a:t>
            </a:r>
            <a:endParaRPr kumimoji="1" lang="ko-KR" alt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054824-3216-2444-9451-811FB8DD1D4F}"/>
              </a:ext>
            </a:extLst>
          </p:cNvPr>
          <p:cNvSpPr txBox="1"/>
          <p:nvPr/>
        </p:nvSpPr>
        <p:spPr>
          <a:xfrm>
            <a:off x="457200" y="4340942"/>
            <a:ext cx="5840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dirty="0"/>
              <a:t>How can you </a:t>
            </a:r>
            <a:r>
              <a:rPr kumimoji="1" lang="en-US" altLang="ko-KR" u="sng" dirty="0"/>
              <a:t>determine</a:t>
            </a:r>
            <a:r>
              <a:rPr kumimoji="1" lang="en-US" altLang="ko-KR" dirty="0"/>
              <a:t> this part of speech?</a:t>
            </a:r>
          </a:p>
          <a:p>
            <a:pPr algn="ctr"/>
            <a:r>
              <a:rPr kumimoji="1" lang="en-US" altLang="ko-KR" dirty="0"/>
              <a:t>(Think in the </a:t>
            </a:r>
            <a:r>
              <a:rPr kumimoji="1" lang="en-US" altLang="ko-KR" b="1" dirty="0"/>
              <a:t>sentence</a:t>
            </a:r>
            <a:r>
              <a:rPr kumimoji="1" lang="en-US" altLang="ko-KR" dirty="0"/>
              <a:t> level!)</a:t>
            </a:r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1281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  <p:bldP spid="2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A9A6EE0-BF92-1148-9C02-30C33A66CCF1}"/>
              </a:ext>
            </a:extLst>
          </p:cNvPr>
          <p:cNvSpPr txBox="1"/>
          <p:nvPr/>
        </p:nvSpPr>
        <p:spPr>
          <a:xfrm>
            <a:off x="562707" y="787790"/>
            <a:ext cx="4053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2400" b="1" dirty="0">
                <a:latin typeface="Avenir Roman" panose="02000503020000020003" pitchFamily="2" charset="0"/>
              </a:rPr>
              <a:t>Verb, Adjective &amp; Adverb</a:t>
            </a:r>
            <a:endParaRPr kumimoji="1" lang="ko-KR" altLang="en-US" sz="2400" b="1" dirty="0">
              <a:latin typeface="Avenir Roman" panose="02000503020000020003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40E750-8428-7B43-BE08-6F745D2FAF8D}"/>
              </a:ext>
            </a:extLst>
          </p:cNvPr>
          <p:cNvSpPr txBox="1"/>
          <p:nvPr/>
        </p:nvSpPr>
        <p:spPr>
          <a:xfrm>
            <a:off x="576775" y="562707"/>
            <a:ext cx="26383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1200" b="1" dirty="0">
                <a:solidFill>
                  <a:schemeClr val="bg2">
                    <a:lumMod val="75000"/>
                  </a:schemeClr>
                </a:solidFill>
                <a:latin typeface="Avenir Roman" panose="02000503020000020003" pitchFamily="2" charset="0"/>
              </a:rPr>
              <a:t>TERMINOLOGY OF SYNTAX</a:t>
            </a:r>
            <a:endParaRPr kumimoji="1" lang="ko-KR" altLang="en-US" b="1" dirty="0">
              <a:solidFill>
                <a:schemeClr val="bg2">
                  <a:lumMod val="75000"/>
                </a:schemeClr>
              </a:solidFill>
              <a:latin typeface="Avenir Roman" panose="02000503020000020003" pitchFamily="2" charset="0"/>
            </a:endParaRPr>
          </a:p>
        </p:txBody>
      </p:sp>
      <p:sp>
        <p:nvSpPr>
          <p:cNvPr id="15" name="모서리가 둥근 직사각형 14">
            <a:extLst>
              <a:ext uri="{FF2B5EF4-FFF2-40B4-BE49-F238E27FC236}">
                <a16:creationId xmlns:a16="http://schemas.microsoft.com/office/drawing/2014/main" id="{33FEE2A3-35F0-9B44-8182-137A9FC37B15}"/>
              </a:ext>
            </a:extLst>
          </p:cNvPr>
          <p:cNvSpPr/>
          <p:nvPr/>
        </p:nvSpPr>
        <p:spPr>
          <a:xfrm>
            <a:off x="1297862" y="2979174"/>
            <a:ext cx="1976282" cy="2286000"/>
          </a:xfrm>
          <a:prstGeom prst="roundRect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ko-KR" sz="3200" i="1" dirty="0">
                <a:latin typeface="Avenir Light" panose="020B0402020203020204" pitchFamily="34" charset="0"/>
              </a:rPr>
              <a:t>Verb</a:t>
            </a:r>
          </a:p>
          <a:p>
            <a:pPr algn="ctr"/>
            <a:br>
              <a:rPr kumimoji="1" lang="en-US" altLang="ko-KR" sz="3200" dirty="0">
                <a:latin typeface="Avenir Light" panose="020B0402020203020204" pitchFamily="34" charset="0"/>
              </a:rPr>
            </a:br>
            <a:r>
              <a:rPr kumimoji="1" lang="en-US" altLang="ko-KR" sz="3200" dirty="0">
                <a:latin typeface="Avenir Light" panose="020B0402020203020204" pitchFamily="34" charset="0"/>
              </a:rPr>
              <a:t>[V]</a:t>
            </a:r>
            <a:endParaRPr kumimoji="1" lang="ko-KR" altLang="en-US" sz="3200" dirty="0">
              <a:latin typeface="Avenir Light" panose="020B0402020203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B881FF-3784-1D4F-B3B4-114C8E05D623}"/>
              </a:ext>
            </a:extLst>
          </p:cNvPr>
          <p:cNvSpPr txBox="1"/>
          <p:nvPr/>
        </p:nvSpPr>
        <p:spPr>
          <a:xfrm>
            <a:off x="6253316" y="545691"/>
            <a:ext cx="47194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dirty="0"/>
              <a:t>How can you </a:t>
            </a:r>
            <a:r>
              <a:rPr kumimoji="1" lang="en-US" altLang="ko-KR" u="sng" dirty="0"/>
              <a:t>define</a:t>
            </a:r>
            <a:r>
              <a:rPr kumimoji="1" lang="en-US" altLang="ko-KR" dirty="0"/>
              <a:t> these parts of speech?</a:t>
            </a:r>
          </a:p>
          <a:p>
            <a:pPr algn="ctr"/>
            <a:r>
              <a:rPr kumimoji="1" lang="en-US" altLang="ko-KR" dirty="0"/>
              <a:t>(</a:t>
            </a:r>
            <a:r>
              <a:rPr kumimoji="1" lang="en-US" altLang="ko-KR" b="1" dirty="0"/>
              <a:t>Avoid</a:t>
            </a:r>
            <a:r>
              <a:rPr kumimoji="1" lang="en-US" altLang="ko-KR" dirty="0"/>
              <a:t> including the names of the parts of speech in their definitions!)</a:t>
            </a:r>
            <a:endParaRPr kumimoji="1" lang="ko-KR" alt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054824-3216-2444-9451-811FB8DD1D4F}"/>
              </a:ext>
            </a:extLst>
          </p:cNvPr>
          <p:cNvSpPr txBox="1"/>
          <p:nvPr/>
        </p:nvSpPr>
        <p:spPr>
          <a:xfrm>
            <a:off x="5722374" y="1686233"/>
            <a:ext cx="5840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dirty="0"/>
              <a:t>How can you </a:t>
            </a:r>
            <a:r>
              <a:rPr kumimoji="1" lang="en-US" altLang="ko-KR" u="sng" dirty="0"/>
              <a:t>determine</a:t>
            </a:r>
            <a:r>
              <a:rPr kumimoji="1" lang="en-US" altLang="ko-KR" dirty="0"/>
              <a:t> these part of speech?</a:t>
            </a:r>
          </a:p>
          <a:p>
            <a:pPr algn="ctr"/>
            <a:r>
              <a:rPr kumimoji="1" lang="en-US" altLang="ko-KR" dirty="0"/>
              <a:t>(Think in the </a:t>
            </a:r>
            <a:r>
              <a:rPr kumimoji="1" lang="en-US" altLang="ko-KR" b="1" dirty="0"/>
              <a:t>sentence</a:t>
            </a:r>
            <a:r>
              <a:rPr kumimoji="1" lang="en-US" altLang="ko-KR" dirty="0"/>
              <a:t> level!)</a:t>
            </a:r>
            <a:endParaRPr kumimoji="1" lang="ko-KR" altLang="en-US" dirty="0"/>
          </a:p>
        </p:txBody>
      </p:sp>
      <p:sp>
        <p:nvSpPr>
          <p:cNvPr id="9" name="모서리가 둥근 직사각형 8">
            <a:extLst>
              <a:ext uri="{FF2B5EF4-FFF2-40B4-BE49-F238E27FC236}">
                <a16:creationId xmlns:a16="http://schemas.microsoft.com/office/drawing/2014/main" id="{043326D5-55EA-FE49-BA6E-2C446E745192}"/>
              </a:ext>
            </a:extLst>
          </p:cNvPr>
          <p:cNvSpPr/>
          <p:nvPr/>
        </p:nvSpPr>
        <p:spPr>
          <a:xfrm>
            <a:off x="4527756" y="2969341"/>
            <a:ext cx="2507226" cy="2286000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ko-KR" sz="3200" i="1" dirty="0">
                <a:latin typeface="Avenir Light" panose="020B0402020203020204" pitchFamily="34" charset="0"/>
              </a:rPr>
              <a:t>Adjective</a:t>
            </a:r>
          </a:p>
          <a:p>
            <a:pPr algn="ctr"/>
            <a:br>
              <a:rPr kumimoji="1" lang="en-US" altLang="ko-KR" sz="3200" dirty="0">
                <a:latin typeface="Avenir Light" panose="020B0402020203020204" pitchFamily="34" charset="0"/>
              </a:rPr>
            </a:br>
            <a:r>
              <a:rPr kumimoji="1" lang="en-US" altLang="ko-KR" sz="3200" dirty="0">
                <a:latin typeface="Avenir Light" panose="020B0402020203020204" pitchFamily="34" charset="0"/>
              </a:rPr>
              <a:t>[</a:t>
            </a:r>
            <a:r>
              <a:rPr kumimoji="1" lang="en-US" altLang="ko-KR" sz="3200" dirty="0" err="1">
                <a:latin typeface="Avenir Light" panose="020B0402020203020204" pitchFamily="34" charset="0"/>
              </a:rPr>
              <a:t>Adj</a:t>
            </a:r>
            <a:r>
              <a:rPr kumimoji="1" lang="en-US" altLang="ko-KR" sz="3200" dirty="0">
                <a:latin typeface="Avenir Light" panose="020B0402020203020204" pitchFamily="34" charset="0"/>
              </a:rPr>
              <a:t>]</a:t>
            </a:r>
            <a:endParaRPr kumimoji="1" lang="ko-KR" altLang="en-US" sz="3200" dirty="0">
              <a:latin typeface="Avenir Light" panose="020B0402020203020204" pitchFamily="34" charset="0"/>
            </a:endParaRPr>
          </a:p>
        </p:txBody>
      </p:sp>
      <p:sp>
        <p:nvSpPr>
          <p:cNvPr id="10" name="모서리가 둥근 직사각형 9">
            <a:extLst>
              <a:ext uri="{FF2B5EF4-FFF2-40B4-BE49-F238E27FC236}">
                <a16:creationId xmlns:a16="http://schemas.microsoft.com/office/drawing/2014/main" id="{41DB828C-A756-0841-8DFF-1D9BEB6443B4}"/>
              </a:ext>
            </a:extLst>
          </p:cNvPr>
          <p:cNvSpPr/>
          <p:nvPr/>
        </p:nvSpPr>
        <p:spPr>
          <a:xfrm>
            <a:off x="8278762" y="2944760"/>
            <a:ext cx="2507226" cy="2286000"/>
          </a:xfrm>
          <a:prstGeom prst="roundRect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ko-KR" sz="3200" i="1" dirty="0">
                <a:latin typeface="Avenir Light" panose="020B0402020203020204" pitchFamily="34" charset="0"/>
              </a:rPr>
              <a:t>Adverb</a:t>
            </a:r>
          </a:p>
          <a:p>
            <a:pPr algn="ctr"/>
            <a:br>
              <a:rPr kumimoji="1" lang="en-US" altLang="ko-KR" sz="3200" dirty="0">
                <a:latin typeface="Avenir Light" panose="020B0402020203020204" pitchFamily="34" charset="0"/>
              </a:rPr>
            </a:br>
            <a:r>
              <a:rPr kumimoji="1" lang="en-US" altLang="ko-KR" sz="3200" dirty="0">
                <a:latin typeface="Avenir Light" panose="020B0402020203020204" pitchFamily="34" charset="0"/>
              </a:rPr>
              <a:t>[Adv]</a:t>
            </a:r>
            <a:endParaRPr kumimoji="1" lang="ko-KR" altLang="en-US" sz="3200" dirty="0">
              <a:latin typeface="Avenir Light" panose="020B0402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97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/>
      <p:bldP spid="18" grpId="0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A9A6EE0-BF92-1148-9C02-30C33A66CCF1}"/>
              </a:ext>
            </a:extLst>
          </p:cNvPr>
          <p:cNvSpPr txBox="1"/>
          <p:nvPr/>
        </p:nvSpPr>
        <p:spPr>
          <a:xfrm>
            <a:off x="562706" y="787790"/>
            <a:ext cx="6295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2400" b="1" dirty="0">
                <a:latin typeface="Avenir Roman" panose="02000503020000020003" pitchFamily="2" charset="0"/>
              </a:rPr>
              <a:t>Determiner, Preposition &amp; Conjunction</a:t>
            </a:r>
            <a:endParaRPr kumimoji="1" lang="ko-KR" altLang="en-US" sz="2400" b="1" dirty="0">
              <a:latin typeface="Avenir Roman" panose="02000503020000020003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40E750-8428-7B43-BE08-6F745D2FAF8D}"/>
              </a:ext>
            </a:extLst>
          </p:cNvPr>
          <p:cNvSpPr txBox="1"/>
          <p:nvPr/>
        </p:nvSpPr>
        <p:spPr>
          <a:xfrm>
            <a:off x="576775" y="562707"/>
            <a:ext cx="26383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1200" b="1" dirty="0">
                <a:solidFill>
                  <a:schemeClr val="bg2">
                    <a:lumMod val="75000"/>
                  </a:schemeClr>
                </a:solidFill>
                <a:latin typeface="Avenir Roman" panose="02000503020000020003" pitchFamily="2" charset="0"/>
              </a:rPr>
              <a:t>TERMINOLOGY OF SYNTAX</a:t>
            </a:r>
            <a:endParaRPr kumimoji="1" lang="ko-KR" altLang="en-US" b="1" dirty="0">
              <a:solidFill>
                <a:schemeClr val="bg2">
                  <a:lumMod val="75000"/>
                </a:schemeClr>
              </a:solidFill>
              <a:latin typeface="Avenir Roman" panose="02000503020000020003" pitchFamily="2" charset="0"/>
            </a:endParaRPr>
          </a:p>
        </p:txBody>
      </p:sp>
      <p:sp>
        <p:nvSpPr>
          <p:cNvPr id="9" name="모서리가 둥근 직사각형 8">
            <a:extLst>
              <a:ext uri="{FF2B5EF4-FFF2-40B4-BE49-F238E27FC236}">
                <a16:creationId xmlns:a16="http://schemas.microsoft.com/office/drawing/2014/main" id="{043326D5-55EA-FE49-BA6E-2C446E745192}"/>
              </a:ext>
            </a:extLst>
          </p:cNvPr>
          <p:cNvSpPr/>
          <p:nvPr/>
        </p:nvSpPr>
        <p:spPr>
          <a:xfrm>
            <a:off x="988140" y="2069689"/>
            <a:ext cx="2507226" cy="2286000"/>
          </a:xfrm>
          <a:prstGeom prst="roundRect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ko-KR" sz="3200" i="1" dirty="0">
                <a:latin typeface="Avenir Light" panose="020B0402020203020204" pitchFamily="34" charset="0"/>
              </a:rPr>
              <a:t>Determiner</a:t>
            </a:r>
          </a:p>
          <a:p>
            <a:pPr algn="ctr"/>
            <a:br>
              <a:rPr kumimoji="1" lang="en-US" altLang="ko-KR" sz="3200" dirty="0">
                <a:latin typeface="Avenir Light" panose="020B0402020203020204" pitchFamily="34" charset="0"/>
              </a:rPr>
            </a:br>
            <a:r>
              <a:rPr kumimoji="1" lang="en-US" altLang="ko-KR" sz="3200" dirty="0">
                <a:latin typeface="Avenir Light" panose="020B0402020203020204" pitchFamily="34" charset="0"/>
              </a:rPr>
              <a:t>[D]</a:t>
            </a:r>
            <a:endParaRPr kumimoji="1" lang="ko-KR" altLang="en-US" sz="3200" dirty="0">
              <a:latin typeface="Avenir Light" panose="020B0402020203020204" pitchFamily="34" charset="0"/>
            </a:endParaRPr>
          </a:p>
        </p:txBody>
      </p:sp>
      <p:sp>
        <p:nvSpPr>
          <p:cNvPr id="10" name="모서리가 둥근 직사각형 9">
            <a:extLst>
              <a:ext uri="{FF2B5EF4-FFF2-40B4-BE49-F238E27FC236}">
                <a16:creationId xmlns:a16="http://schemas.microsoft.com/office/drawing/2014/main" id="{41DB828C-A756-0841-8DFF-1D9BEB6443B4}"/>
              </a:ext>
            </a:extLst>
          </p:cNvPr>
          <p:cNvSpPr/>
          <p:nvPr/>
        </p:nvSpPr>
        <p:spPr>
          <a:xfrm>
            <a:off x="4739146" y="2045108"/>
            <a:ext cx="2507226" cy="2286000"/>
          </a:xfrm>
          <a:prstGeom prst="round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ko-KR" sz="3200" i="1" dirty="0">
                <a:latin typeface="Avenir Light" panose="020B0402020203020204" pitchFamily="34" charset="0"/>
              </a:rPr>
              <a:t>Preposition</a:t>
            </a:r>
          </a:p>
          <a:p>
            <a:pPr algn="ctr"/>
            <a:br>
              <a:rPr kumimoji="1" lang="en-US" altLang="ko-KR" sz="3200" dirty="0">
                <a:latin typeface="Avenir Light" panose="020B0402020203020204" pitchFamily="34" charset="0"/>
              </a:rPr>
            </a:br>
            <a:r>
              <a:rPr kumimoji="1" lang="en-US" altLang="ko-KR" sz="3200" dirty="0">
                <a:latin typeface="Avenir Light" panose="020B0402020203020204" pitchFamily="34" charset="0"/>
              </a:rPr>
              <a:t>[P]</a:t>
            </a:r>
            <a:endParaRPr kumimoji="1" lang="ko-KR" altLang="en-US" sz="3200" dirty="0">
              <a:latin typeface="Avenir Light" panose="020B0402020203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342855-7A5B-4E47-B193-F288A45E41EF}"/>
              </a:ext>
            </a:extLst>
          </p:cNvPr>
          <p:cNvSpPr txBox="1"/>
          <p:nvPr/>
        </p:nvSpPr>
        <p:spPr>
          <a:xfrm>
            <a:off x="0" y="4822947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800" b="1" u="sng" dirty="0">
                <a:latin typeface="Avenir Light" panose="020B0402020203020204" pitchFamily="34" charset="0"/>
              </a:rPr>
              <a:t>Functional</a:t>
            </a:r>
            <a:r>
              <a:rPr kumimoji="1" lang="en-US" altLang="ko-KR" sz="2800" dirty="0">
                <a:latin typeface="Avenir Light" panose="020B0402020203020204" pitchFamily="34" charset="0"/>
              </a:rPr>
              <a:t> (or </a:t>
            </a:r>
            <a:r>
              <a:rPr kumimoji="1" lang="en-US" altLang="ko-KR" sz="2800" i="1" u="sng" dirty="0">
                <a:latin typeface="Avenir Light" panose="020B0402020203020204" pitchFamily="34" charset="0"/>
              </a:rPr>
              <a:t>closed</a:t>
            </a:r>
            <a:r>
              <a:rPr kumimoji="1" lang="en-US" altLang="ko-KR" sz="2800" dirty="0">
                <a:latin typeface="Avenir Light" panose="020B0402020203020204" pitchFamily="34" charset="0"/>
              </a:rPr>
              <a:t>)</a:t>
            </a:r>
            <a:endParaRPr kumimoji="1" lang="ko-KR" altLang="en-US" sz="2800" dirty="0">
              <a:latin typeface="Avenir Light" panose="020B0402020203020204" pitchFamily="34" charset="0"/>
            </a:endParaRPr>
          </a:p>
        </p:txBody>
      </p:sp>
      <p:sp>
        <p:nvSpPr>
          <p:cNvPr id="12" name="모서리가 둥근 직사각형 11">
            <a:extLst>
              <a:ext uri="{FF2B5EF4-FFF2-40B4-BE49-F238E27FC236}">
                <a16:creationId xmlns:a16="http://schemas.microsoft.com/office/drawing/2014/main" id="{EAB7AF07-227A-BC4F-9E16-036C23B404D4}"/>
              </a:ext>
            </a:extLst>
          </p:cNvPr>
          <p:cNvSpPr/>
          <p:nvPr/>
        </p:nvSpPr>
        <p:spPr>
          <a:xfrm>
            <a:off x="8377081" y="2069690"/>
            <a:ext cx="2949681" cy="2286000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ko-KR" sz="3200" i="1" dirty="0">
                <a:latin typeface="Avenir Light" panose="020B0402020203020204" pitchFamily="34" charset="0"/>
              </a:rPr>
              <a:t>Conjunction</a:t>
            </a:r>
          </a:p>
          <a:p>
            <a:pPr algn="ctr"/>
            <a:br>
              <a:rPr kumimoji="1" lang="en-US" altLang="ko-KR" sz="3200" dirty="0">
                <a:latin typeface="Avenir Light" panose="020B0402020203020204" pitchFamily="34" charset="0"/>
              </a:rPr>
            </a:br>
            <a:r>
              <a:rPr kumimoji="1" lang="en-US" altLang="ko-KR" sz="3200" dirty="0">
                <a:latin typeface="Avenir Light" panose="020B0402020203020204" pitchFamily="34" charset="0"/>
              </a:rPr>
              <a:t>[</a:t>
            </a:r>
            <a:r>
              <a:rPr kumimoji="1" lang="en-US" altLang="ko-KR" sz="3200" dirty="0" err="1">
                <a:latin typeface="Avenir Light" panose="020B0402020203020204" pitchFamily="34" charset="0"/>
              </a:rPr>
              <a:t>Conj</a:t>
            </a:r>
            <a:r>
              <a:rPr kumimoji="1" lang="en-US" altLang="ko-KR" sz="3200" dirty="0">
                <a:latin typeface="Avenir Light" panose="020B0402020203020204" pitchFamily="34" charset="0"/>
              </a:rPr>
              <a:t>]</a:t>
            </a:r>
            <a:endParaRPr kumimoji="1" lang="ko-KR" altLang="en-US" sz="3200" dirty="0">
              <a:latin typeface="Avenir Light" panose="020B0402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71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A9A6EE0-BF92-1148-9C02-30C33A66CCF1}"/>
              </a:ext>
            </a:extLst>
          </p:cNvPr>
          <p:cNvSpPr txBox="1"/>
          <p:nvPr/>
        </p:nvSpPr>
        <p:spPr>
          <a:xfrm>
            <a:off x="562707" y="787790"/>
            <a:ext cx="3935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2400" b="1" dirty="0">
                <a:latin typeface="Avenir Roman" panose="02000503020000020003" pitchFamily="2" charset="0"/>
              </a:rPr>
              <a:t>Parts of Speech Revisited </a:t>
            </a:r>
            <a:endParaRPr kumimoji="1" lang="ko-KR" altLang="en-US" sz="2400" b="1" dirty="0">
              <a:latin typeface="Avenir Roman" panose="02000503020000020003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40E750-8428-7B43-BE08-6F745D2FAF8D}"/>
              </a:ext>
            </a:extLst>
          </p:cNvPr>
          <p:cNvSpPr txBox="1"/>
          <p:nvPr/>
        </p:nvSpPr>
        <p:spPr>
          <a:xfrm>
            <a:off x="576775" y="562707"/>
            <a:ext cx="26383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1200" b="1" dirty="0">
                <a:solidFill>
                  <a:schemeClr val="bg2">
                    <a:lumMod val="75000"/>
                  </a:schemeClr>
                </a:solidFill>
                <a:latin typeface="Avenir Roman" panose="02000503020000020003" pitchFamily="2" charset="0"/>
              </a:rPr>
              <a:t>TERMINOLOGY OF SYNTAX</a:t>
            </a:r>
            <a:endParaRPr kumimoji="1" lang="ko-KR" altLang="en-US" b="1" dirty="0">
              <a:solidFill>
                <a:schemeClr val="bg2">
                  <a:lumMod val="75000"/>
                </a:schemeClr>
              </a:solidFill>
              <a:latin typeface="Avenir Roman" panose="02000503020000020003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B04487-4A83-4042-9798-CE9DFBB99C61}"/>
              </a:ext>
            </a:extLst>
          </p:cNvPr>
          <p:cNvSpPr txBox="1"/>
          <p:nvPr/>
        </p:nvSpPr>
        <p:spPr>
          <a:xfrm>
            <a:off x="0" y="1755283"/>
            <a:ext cx="12192000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800" dirty="0">
                <a:latin typeface="Avenir Light" panose="020B0402020203020204" pitchFamily="34" charset="0"/>
              </a:rPr>
              <a:t>Parts of speech are </a:t>
            </a:r>
            <a:r>
              <a:rPr kumimoji="1" lang="en-US" altLang="ko-KR" sz="2800" b="1" dirty="0">
                <a:latin typeface="Avenir Light" panose="020B0402020203020204" pitchFamily="34" charset="0"/>
              </a:rPr>
              <a:t>relative</a:t>
            </a:r>
            <a:r>
              <a:rPr kumimoji="1" lang="en-US" altLang="ko-KR" sz="2800" dirty="0">
                <a:latin typeface="Avenir Light" panose="020B0402020203020204" pitchFamily="34" charset="0"/>
              </a:rPr>
              <a:t>.</a:t>
            </a:r>
          </a:p>
          <a:p>
            <a:pPr algn="ctr"/>
            <a:r>
              <a:rPr kumimoji="1" lang="en-US" altLang="ko-KR" sz="2100" dirty="0">
                <a:latin typeface="Avenir Light" panose="020B0402020203020204" pitchFamily="34" charset="0"/>
              </a:rPr>
              <a:t>Some languages may have parts of speech that are not existent in other languages</a:t>
            </a:r>
            <a:endParaRPr kumimoji="1" lang="ko-KR" altLang="en-US" sz="2100" dirty="0">
              <a:latin typeface="Avenir Light" panose="020B0402020203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7B5E7A4-6E5B-3C48-B13A-4B8214BCC8FC}"/>
              </a:ext>
            </a:extLst>
          </p:cNvPr>
          <p:cNvSpPr txBox="1"/>
          <p:nvPr/>
        </p:nvSpPr>
        <p:spPr>
          <a:xfrm>
            <a:off x="0" y="2940070"/>
            <a:ext cx="12192000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800" b="1" dirty="0">
                <a:latin typeface="Avenir Light" panose="020B0402020203020204" pitchFamily="34" charset="0"/>
              </a:rPr>
              <a:t>All</a:t>
            </a:r>
            <a:r>
              <a:rPr kumimoji="1" lang="en-US" altLang="ko-KR" sz="2800" dirty="0">
                <a:latin typeface="Avenir Light" panose="020B0402020203020204" pitchFamily="34" charset="0"/>
              </a:rPr>
              <a:t> words belong to </a:t>
            </a:r>
            <a:r>
              <a:rPr kumimoji="1" lang="en-US" altLang="ko-KR" sz="2800" b="1" dirty="0">
                <a:latin typeface="Avenir Light" panose="020B0402020203020204" pitchFamily="34" charset="0"/>
              </a:rPr>
              <a:t>at least one </a:t>
            </a:r>
            <a:r>
              <a:rPr kumimoji="1" lang="en-US" altLang="ko-KR" sz="2800" dirty="0">
                <a:latin typeface="Avenir Light" panose="020B0402020203020204" pitchFamily="34" charset="0"/>
              </a:rPr>
              <a:t>part of speech.</a:t>
            </a:r>
          </a:p>
          <a:p>
            <a:pPr algn="ctr"/>
            <a:r>
              <a:rPr kumimoji="1" lang="en-US" altLang="ko-KR" sz="2100" dirty="0">
                <a:latin typeface="Avenir Light" panose="020B0402020203020204" pitchFamily="34" charset="0"/>
              </a:rPr>
              <a:t>There are several words that belong to multiple parts of speech</a:t>
            </a:r>
            <a:endParaRPr kumimoji="1" lang="ko-KR" altLang="en-US" sz="2100" dirty="0">
              <a:latin typeface="Avenir Light" panose="020B0402020203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52DD606-FDB6-DA4C-9A24-2AF34138A822}"/>
              </a:ext>
            </a:extLst>
          </p:cNvPr>
          <p:cNvSpPr txBox="1"/>
          <p:nvPr/>
        </p:nvSpPr>
        <p:spPr>
          <a:xfrm>
            <a:off x="0" y="4183851"/>
            <a:ext cx="12192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800" b="1" dirty="0">
                <a:latin typeface="Avenir Light" panose="020B0402020203020204" pitchFamily="34" charset="0"/>
              </a:rPr>
              <a:t>Grammatically correct </a:t>
            </a:r>
            <a:r>
              <a:rPr kumimoji="1" lang="en-US" altLang="ko-KR" sz="2800" dirty="0">
                <a:latin typeface="Avenir Light" panose="020B0402020203020204" pitchFamily="34" charset="0"/>
              </a:rPr>
              <a:t>sentences generally have a </a:t>
            </a:r>
            <a:r>
              <a:rPr kumimoji="1" lang="en-US" altLang="ko-KR" sz="2800" b="1" dirty="0">
                <a:latin typeface="Avenir Light" panose="020B0402020203020204" pitchFamily="34" charset="0"/>
              </a:rPr>
              <a:t>structure</a:t>
            </a:r>
            <a:r>
              <a:rPr kumimoji="1" lang="en-US" altLang="ko-KR" sz="2800" dirty="0">
                <a:latin typeface="Avenir Light" panose="020B0402020203020204" pitchFamily="34" charset="0"/>
              </a:rPr>
              <a:t>.</a:t>
            </a:r>
          </a:p>
          <a:p>
            <a:pPr algn="ctr"/>
            <a:r>
              <a:rPr kumimoji="1" lang="en-US" altLang="ko-KR" sz="2100" dirty="0">
                <a:latin typeface="Avenir Light" panose="020B0402020203020204" pitchFamily="34" charset="0"/>
              </a:rPr>
              <a:t>Sentences can be created in many ways,</a:t>
            </a:r>
          </a:p>
          <a:p>
            <a:pPr algn="ctr"/>
            <a:r>
              <a:rPr kumimoji="1" lang="en-US" altLang="ko-KR" sz="2100" dirty="0">
                <a:latin typeface="Avenir Light" panose="020B0402020203020204" pitchFamily="34" charset="0"/>
              </a:rPr>
              <a:t>but grammatically absolutely correct sentences conform to certain rules.</a:t>
            </a:r>
            <a:endParaRPr kumimoji="1" lang="ko-KR" altLang="en-US" sz="2100" dirty="0">
              <a:latin typeface="Avenir Light" panose="020B0402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34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A9A6EE0-BF92-1148-9C02-30C33A66CCF1}"/>
              </a:ext>
            </a:extLst>
          </p:cNvPr>
          <p:cNvSpPr txBox="1"/>
          <p:nvPr/>
        </p:nvSpPr>
        <p:spPr>
          <a:xfrm>
            <a:off x="562707" y="787790"/>
            <a:ext cx="3699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2400" b="1" dirty="0">
                <a:latin typeface="Avenir Roman" panose="02000503020000020003" pitchFamily="2" charset="0"/>
              </a:rPr>
              <a:t>Verb Close-Up</a:t>
            </a:r>
            <a:endParaRPr kumimoji="1" lang="ko-KR" altLang="en-US" sz="2400" b="1" dirty="0">
              <a:latin typeface="Avenir Roman" panose="02000503020000020003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40E750-8428-7B43-BE08-6F745D2FAF8D}"/>
              </a:ext>
            </a:extLst>
          </p:cNvPr>
          <p:cNvSpPr txBox="1"/>
          <p:nvPr/>
        </p:nvSpPr>
        <p:spPr>
          <a:xfrm>
            <a:off x="576775" y="562707"/>
            <a:ext cx="26383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1200" b="1" dirty="0">
                <a:solidFill>
                  <a:schemeClr val="bg2">
                    <a:lumMod val="75000"/>
                  </a:schemeClr>
                </a:solidFill>
                <a:latin typeface="Avenir Roman" panose="02000503020000020003" pitchFamily="2" charset="0"/>
              </a:rPr>
              <a:t>TERMINOLOGY OF SYNTAX</a:t>
            </a:r>
            <a:endParaRPr kumimoji="1" lang="ko-KR" altLang="en-US" b="1" dirty="0">
              <a:solidFill>
                <a:schemeClr val="bg2">
                  <a:lumMod val="75000"/>
                </a:schemeClr>
              </a:solidFill>
              <a:latin typeface="Avenir Roman" panose="02000503020000020003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A99FC9-0893-C040-8765-D7477CA21B89}"/>
              </a:ext>
            </a:extLst>
          </p:cNvPr>
          <p:cNvSpPr txBox="1"/>
          <p:nvPr/>
        </p:nvSpPr>
        <p:spPr>
          <a:xfrm>
            <a:off x="1047135" y="1961536"/>
            <a:ext cx="2890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800" b="1" dirty="0">
                <a:latin typeface="Avenir Light" panose="020B0402020203020204" pitchFamily="34" charset="0"/>
              </a:rPr>
              <a:t>Intransitive</a:t>
            </a:r>
            <a:endParaRPr kumimoji="1" lang="ko-KR" altLang="en-US" sz="2800" b="1" dirty="0">
              <a:latin typeface="Avenir Light" panose="020B0402020203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249C9A-5FAE-E54D-90D7-FD55F2618FAF}"/>
              </a:ext>
            </a:extLst>
          </p:cNvPr>
          <p:cNvSpPr txBox="1"/>
          <p:nvPr/>
        </p:nvSpPr>
        <p:spPr>
          <a:xfrm>
            <a:off x="4326194" y="1966453"/>
            <a:ext cx="2890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800" b="1" dirty="0">
                <a:latin typeface="Avenir Light" panose="020B0402020203020204" pitchFamily="34" charset="0"/>
              </a:rPr>
              <a:t>Transitive</a:t>
            </a:r>
            <a:endParaRPr kumimoji="1" lang="ko-KR" altLang="en-US" sz="2800" b="1" dirty="0">
              <a:latin typeface="Avenir Light" panose="020B0402020203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E7A416-AD8B-ED47-BED6-8507860FB510}"/>
              </a:ext>
            </a:extLst>
          </p:cNvPr>
          <p:cNvSpPr txBox="1"/>
          <p:nvPr/>
        </p:nvSpPr>
        <p:spPr>
          <a:xfrm>
            <a:off x="7782234" y="1956620"/>
            <a:ext cx="2890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800" b="1" dirty="0">
                <a:latin typeface="Avenir Light" panose="020B0402020203020204" pitchFamily="34" charset="0"/>
              </a:rPr>
              <a:t>Ditransitive</a:t>
            </a:r>
            <a:endParaRPr kumimoji="1" lang="ko-KR" altLang="en-US" sz="2800" b="1" dirty="0">
              <a:latin typeface="Avenir Light" panose="020B0402020203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F03EA8-EFFF-8944-A61C-F5169707718E}"/>
              </a:ext>
            </a:extLst>
          </p:cNvPr>
          <p:cNvSpPr txBox="1"/>
          <p:nvPr/>
        </p:nvSpPr>
        <p:spPr>
          <a:xfrm>
            <a:off x="4630994" y="2920181"/>
            <a:ext cx="2344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dirty="0">
                <a:latin typeface="Avenir Light" panose="020B0402020203020204" pitchFamily="34" charset="0"/>
              </a:rPr>
              <a:t>Need 1 object</a:t>
            </a:r>
          </a:p>
          <a:p>
            <a:pPr algn="ctr"/>
            <a:r>
              <a:rPr kumimoji="1" lang="en-US" altLang="ko-KR" dirty="0">
                <a:latin typeface="Avenir Light" panose="020B0402020203020204" pitchFamily="34" charset="0"/>
              </a:rPr>
              <a:t>(2 arguments)</a:t>
            </a:r>
            <a:endParaRPr kumimoji="1" lang="ko-KR" altLang="en-US" dirty="0">
              <a:latin typeface="Avenir Light" panose="020B0402020203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0F091F-57A0-FD48-8394-21468A984B28}"/>
              </a:ext>
            </a:extLst>
          </p:cNvPr>
          <p:cNvSpPr txBox="1"/>
          <p:nvPr/>
        </p:nvSpPr>
        <p:spPr>
          <a:xfrm>
            <a:off x="8057535" y="2925097"/>
            <a:ext cx="2344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dirty="0">
                <a:latin typeface="Avenir Light" panose="020B0402020203020204" pitchFamily="34" charset="0"/>
              </a:rPr>
              <a:t>Need 2 object</a:t>
            </a:r>
          </a:p>
          <a:p>
            <a:pPr algn="ctr"/>
            <a:r>
              <a:rPr kumimoji="1" lang="en-US" altLang="ko-KR" dirty="0">
                <a:latin typeface="Avenir Light" panose="020B0402020203020204" pitchFamily="34" charset="0"/>
              </a:rPr>
              <a:t>(3 arguments)</a:t>
            </a:r>
            <a:endParaRPr kumimoji="1" lang="ko-KR" altLang="en-US" dirty="0">
              <a:latin typeface="Avenir Light" panose="020B0402020203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571155-5A04-5748-852B-0B4051CCF326}"/>
              </a:ext>
            </a:extLst>
          </p:cNvPr>
          <p:cNvSpPr txBox="1"/>
          <p:nvPr/>
        </p:nvSpPr>
        <p:spPr>
          <a:xfrm>
            <a:off x="1332271" y="2925096"/>
            <a:ext cx="2344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dirty="0">
                <a:latin typeface="Avenir Light" panose="020B0402020203020204" pitchFamily="34" charset="0"/>
              </a:rPr>
              <a:t>Need 0 object</a:t>
            </a:r>
          </a:p>
          <a:p>
            <a:pPr algn="ctr"/>
            <a:r>
              <a:rPr kumimoji="1" lang="en-US" altLang="ko-KR" dirty="0">
                <a:latin typeface="Avenir Light" panose="020B0402020203020204" pitchFamily="34" charset="0"/>
              </a:rPr>
              <a:t>(1 argument)</a:t>
            </a:r>
            <a:endParaRPr kumimoji="1" lang="ko-KR" altLang="en-US" dirty="0">
              <a:latin typeface="Avenir Light" panose="020B0402020203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A2559A-7A1F-FD43-8A23-706C8868030E}"/>
              </a:ext>
            </a:extLst>
          </p:cNvPr>
          <p:cNvSpPr txBox="1"/>
          <p:nvPr/>
        </p:nvSpPr>
        <p:spPr>
          <a:xfrm>
            <a:off x="1337187" y="4036141"/>
            <a:ext cx="23449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400" dirty="0">
                <a:latin typeface="Avenir Light" panose="020B0402020203020204" pitchFamily="34" charset="0"/>
              </a:rPr>
              <a:t>smile</a:t>
            </a:r>
          </a:p>
          <a:p>
            <a:pPr algn="ctr"/>
            <a:r>
              <a:rPr kumimoji="1" lang="en-US" altLang="ko-KR" sz="2400" dirty="0">
                <a:latin typeface="Avenir Light" panose="020B0402020203020204" pitchFamily="34" charset="0"/>
              </a:rPr>
              <a:t>arrive</a:t>
            </a:r>
          </a:p>
          <a:p>
            <a:pPr algn="ctr"/>
            <a:endParaRPr kumimoji="1" lang="en-US" altLang="ko-KR" dirty="0">
              <a:latin typeface="Avenir Light" panose="020B0402020203020204" pitchFamily="34" charset="0"/>
            </a:endParaRPr>
          </a:p>
          <a:p>
            <a:pPr algn="ctr"/>
            <a:r>
              <a:rPr kumimoji="1" lang="en-US" altLang="ko-KR" dirty="0">
                <a:latin typeface="Avenir Light" panose="020B0402020203020204" pitchFamily="34" charset="0"/>
              </a:rPr>
              <a:t>I smile.</a:t>
            </a:r>
          </a:p>
          <a:p>
            <a:pPr algn="ctr"/>
            <a:r>
              <a:rPr kumimoji="1" lang="en-US" altLang="ko-KR" dirty="0">
                <a:latin typeface="Avenir Light" panose="020B0402020203020204" pitchFamily="34" charset="0"/>
              </a:rPr>
              <a:t>* I smile class.</a:t>
            </a:r>
          </a:p>
          <a:p>
            <a:pPr algn="ctr"/>
            <a:r>
              <a:rPr kumimoji="1" lang="en-US" altLang="ko-KR" dirty="0">
                <a:latin typeface="Avenir Light" panose="020B0402020203020204" pitchFamily="34" charset="0"/>
              </a:rPr>
              <a:t>* I arrive house Jim.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4C8AD0-69D6-C646-84E9-6DDC9CA5975B}"/>
              </a:ext>
            </a:extLst>
          </p:cNvPr>
          <p:cNvSpPr txBox="1"/>
          <p:nvPr/>
        </p:nvSpPr>
        <p:spPr>
          <a:xfrm>
            <a:off x="4660489" y="4041057"/>
            <a:ext cx="23449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400" dirty="0">
                <a:latin typeface="Avenir Light" panose="020B0402020203020204" pitchFamily="34" charset="0"/>
              </a:rPr>
              <a:t>hit</a:t>
            </a:r>
          </a:p>
          <a:p>
            <a:pPr algn="ctr"/>
            <a:r>
              <a:rPr kumimoji="1" lang="en-US" altLang="ko-KR" sz="2400" dirty="0">
                <a:latin typeface="Avenir Light" panose="020B0402020203020204" pitchFamily="34" charset="0"/>
              </a:rPr>
              <a:t>love</a:t>
            </a:r>
          </a:p>
          <a:p>
            <a:pPr algn="ctr"/>
            <a:endParaRPr kumimoji="1" lang="en-US" altLang="ko-KR" dirty="0">
              <a:latin typeface="Avenir Light" panose="020B0402020203020204" pitchFamily="34" charset="0"/>
            </a:endParaRPr>
          </a:p>
          <a:p>
            <a:pPr algn="ctr"/>
            <a:r>
              <a:rPr kumimoji="1" lang="en-US" altLang="ko-KR" dirty="0">
                <a:latin typeface="Avenir Light" panose="020B0402020203020204" pitchFamily="34" charset="0"/>
              </a:rPr>
              <a:t>I love </a:t>
            </a:r>
            <a:r>
              <a:rPr kumimoji="1" lang="en-US" altLang="ko-KR" u="sng" dirty="0">
                <a:latin typeface="Avenir Light" panose="020B0402020203020204" pitchFamily="34" charset="0"/>
              </a:rPr>
              <a:t>you</a:t>
            </a:r>
            <a:r>
              <a:rPr kumimoji="1" lang="en-US" altLang="ko-KR" dirty="0">
                <a:latin typeface="Avenir Light" panose="020B0402020203020204" pitchFamily="34" charset="0"/>
              </a:rPr>
              <a:t>.</a:t>
            </a:r>
          </a:p>
          <a:p>
            <a:pPr algn="ctr"/>
            <a:r>
              <a:rPr kumimoji="1" lang="en-US" altLang="ko-KR" dirty="0">
                <a:latin typeface="Avenir Light" panose="020B0402020203020204" pitchFamily="34" charset="0"/>
              </a:rPr>
              <a:t>? I hit.</a:t>
            </a:r>
          </a:p>
          <a:p>
            <a:pPr algn="ctr"/>
            <a:r>
              <a:rPr kumimoji="1" lang="en-US" altLang="ko-KR" dirty="0">
                <a:latin typeface="Avenir Light" panose="020B0402020203020204" pitchFamily="34" charset="0"/>
              </a:rPr>
              <a:t>* I love Mary apple.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1DF888-2399-1444-9BB9-94B01A8CCAEB}"/>
              </a:ext>
            </a:extLst>
          </p:cNvPr>
          <p:cNvSpPr txBox="1"/>
          <p:nvPr/>
        </p:nvSpPr>
        <p:spPr>
          <a:xfrm>
            <a:off x="8087032" y="4045972"/>
            <a:ext cx="23449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400" dirty="0">
                <a:latin typeface="Avenir Light" panose="020B0402020203020204" pitchFamily="34" charset="0"/>
              </a:rPr>
              <a:t>give</a:t>
            </a:r>
          </a:p>
          <a:p>
            <a:pPr algn="ctr"/>
            <a:r>
              <a:rPr kumimoji="1" lang="en-US" altLang="ko-KR" sz="2400" dirty="0">
                <a:latin typeface="Avenir Light" panose="020B0402020203020204" pitchFamily="34" charset="0"/>
              </a:rPr>
              <a:t>put</a:t>
            </a:r>
          </a:p>
          <a:p>
            <a:pPr algn="ctr"/>
            <a:endParaRPr kumimoji="1" lang="en-US" altLang="ko-KR" dirty="0">
              <a:latin typeface="Avenir Light" panose="020B0402020203020204" pitchFamily="34" charset="0"/>
            </a:endParaRPr>
          </a:p>
          <a:p>
            <a:pPr algn="ctr"/>
            <a:r>
              <a:rPr kumimoji="1" lang="en-US" altLang="ko-KR" dirty="0">
                <a:latin typeface="Avenir Light" panose="020B0402020203020204" pitchFamily="34" charset="0"/>
              </a:rPr>
              <a:t>I give </a:t>
            </a:r>
            <a:r>
              <a:rPr kumimoji="1" lang="en-US" altLang="ko-KR" u="sng" dirty="0">
                <a:latin typeface="Avenir Light" panose="020B0402020203020204" pitchFamily="34" charset="0"/>
              </a:rPr>
              <a:t>him</a:t>
            </a:r>
            <a:r>
              <a:rPr kumimoji="1" lang="en-US" altLang="ko-KR" dirty="0">
                <a:latin typeface="Avenir Light" panose="020B0402020203020204" pitchFamily="34" charset="0"/>
              </a:rPr>
              <a:t> </a:t>
            </a:r>
            <a:r>
              <a:rPr kumimoji="1" lang="en-US" altLang="ko-KR" u="sng" dirty="0">
                <a:latin typeface="Avenir Light" panose="020B0402020203020204" pitchFamily="34" charset="0"/>
              </a:rPr>
              <a:t>the salt</a:t>
            </a:r>
            <a:r>
              <a:rPr kumimoji="1" lang="en-US" altLang="ko-KR" dirty="0">
                <a:latin typeface="Avenir Light" panose="020B0402020203020204" pitchFamily="34" charset="0"/>
              </a:rPr>
              <a:t>.</a:t>
            </a:r>
          </a:p>
          <a:p>
            <a:pPr algn="ctr"/>
            <a:r>
              <a:rPr kumimoji="1" lang="en-US" altLang="ko-KR" dirty="0">
                <a:latin typeface="Avenir Light" panose="020B0402020203020204" pitchFamily="34" charset="0"/>
              </a:rPr>
              <a:t>? I put.</a:t>
            </a:r>
          </a:p>
          <a:p>
            <a:pPr algn="ctr"/>
            <a:r>
              <a:rPr kumimoji="1" lang="en-US" altLang="ko-KR" dirty="0">
                <a:latin typeface="Avenir Light" panose="020B0402020203020204" pitchFamily="34" charset="0"/>
              </a:rPr>
              <a:t>? I give water bottle.</a:t>
            </a:r>
          </a:p>
        </p:txBody>
      </p:sp>
    </p:spTree>
    <p:extLst>
      <p:ext uri="{BB962C8B-B14F-4D97-AF65-F5344CB8AC3E}">
        <p14:creationId xmlns:p14="http://schemas.microsoft.com/office/powerpoint/2010/main" val="25122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6" grpId="0"/>
      <p:bldP spid="12" grpId="0"/>
      <p:bldP spid="13" grpId="0"/>
      <p:bldP spid="14" grpId="0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A9A6EE0-BF92-1148-9C02-30C33A66CCF1}"/>
              </a:ext>
            </a:extLst>
          </p:cNvPr>
          <p:cNvSpPr txBox="1"/>
          <p:nvPr/>
        </p:nvSpPr>
        <p:spPr>
          <a:xfrm>
            <a:off x="562708" y="759654"/>
            <a:ext cx="2096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2400" b="1" dirty="0">
                <a:latin typeface="Avenir Roman" panose="02000503020000020003" pitchFamily="2" charset="0"/>
              </a:rPr>
              <a:t>Plan</a:t>
            </a:r>
            <a:endParaRPr kumimoji="1" lang="ko-KR" altLang="en-US" sz="2400" b="1" dirty="0">
              <a:latin typeface="Avenir Roman" panose="02000503020000020003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40E750-8428-7B43-BE08-6F745D2FAF8D}"/>
              </a:ext>
            </a:extLst>
          </p:cNvPr>
          <p:cNvSpPr txBox="1"/>
          <p:nvPr/>
        </p:nvSpPr>
        <p:spPr>
          <a:xfrm>
            <a:off x="576775" y="562707"/>
            <a:ext cx="19694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1200" b="1" dirty="0">
                <a:solidFill>
                  <a:schemeClr val="bg2">
                    <a:lumMod val="75000"/>
                  </a:schemeClr>
                </a:solidFill>
                <a:latin typeface="Avenir Roman" panose="02000503020000020003" pitchFamily="2" charset="0"/>
              </a:rPr>
              <a:t>INTRODUCTION</a:t>
            </a:r>
            <a:endParaRPr kumimoji="1" lang="ko-KR" altLang="en-US" b="1" dirty="0">
              <a:solidFill>
                <a:schemeClr val="bg2">
                  <a:lumMod val="75000"/>
                </a:schemeClr>
              </a:solidFill>
              <a:latin typeface="Avenir Roman" panose="02000503020000020003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9852C7-BD4D-5848-8E75-659028910DB8}"/>
              </a:ext>
            </a:extLst>
          </p:cNvPr>
          <p:cNvSpPr txBox="1"/>
          <p:nvPr/>
        </p:nvSpPr>
        <p:spPr>
          <a:xfrm>
            <a:off x="2771336" y="1828800"/>
            <a:ext cx="6794695" cy="3745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ko-KR" sz="2000" dirty="0">
                <a:solidFill>
                  <a:schemeClr val="bg2">
                    <a:lumMod val="50000"/>
                  </a:schemeClr>
                </a:solidFill>
                <a:latin typeface="Avenir Medium" panose="02000503020000020003" pitchFamily="2" charset="0"/>
              </a:rPr>
              <a:t>0.  Brief Introduction</a:t>
            </a:r>
          </a:p>
          <a:p>
            <a:pPr>
              <a:lnSpc>
                <a:spcPct val="150000"/>
              </a:lnSpc>
            </a:pPr>
            <a:r>
              <a:rPr kumimoji="1" lang="en-US" altLang="ko-KR" sz="2000" dirty="0">
                <a:solidFill>
                  <a:schemeClr val="bg2">
                    <a:lumMod val="50000"/>
                  </a:schemeClr>
                </a:solidFill>
                <a:latin typeface="Avenir Medium" panose="02000503020000020003" pitchFamily="2" charset="0"/>
              </a:rPr>
              <a:t>1.  What is Syntax?</a:t>
            </a:r>
          </a:p>
          <a:p>
            <a:pPr marL="342900" indent="-342900">
              <a:lnSpc>
                <a:spcPct val="150000"/>
              </a:lnSpc>
              <a:buAutoNum type="arabicPeriod" startAt="2"/>
            </a:pPr>
            <a:r>
              <a:rPr kumimoji="1" lang="en-US" altLang="ko-KR" sz="2000" dirty="0">
                <a:solidFill>
                  <a:schemeClr val="bg2">
                    <a:lumMod val="50000"/>
                  </a:schemeClr>
                </a:solidFill>
                <a:latin typeface="Avenir Medium" panose="02000503020000020003" pitchFamily="2" charset="0"/>
              </a:rPr>
              <a:t>Terminology of Syntax</a:t>
            </a:r>
          </a:p>
          <a:p>
            <a:pPr marL="342900" indent="-342900">
              <a:lnSpc>
                <a:spcPct val="150000"/>
              </a:lnSpc>
              <a:buAutoNum type="arabicPeriod" startAt="2"/>
            </a:pPr>
            <a:r>
              <a:rPr kumimoji="1" lang="en-US" altLang="ko-KR" sz="2000" dirty="0">
                <a:solidFill>
                  <a:schemeClr val="bg2">
                    <a:lumMod val="50000"/>
                  </a:schemeClr>
                </a:solidFill>
                <a:latin typeface="Avenir Medium" panose="02000503020000020003" pitchFamily="2" charset="0"/>
              </a:rPr>
              <a:t>Syntactic Rules and Phrases</a:t>
            </a:r>
          </a:p>
          <a:p>
            <a:pPr marL="342900" indent="-342900">
              <a:lnSpc>
                <a:spcPct val="150000"/>
              </a:lnSpc>
              <a:buAutoNum type="arabicPeriod" startAt="2"/>
            </a:pPr>
            <a:r>
              <a:rPr kumimoji="1" lang="en-US" altLang="ko-KR" sz="2000" dirty="0">
                <a:solidFill>
                  <a:schemeClr val="bg2">
                    <a:lumMod val="50000"/>
                  </a:schemeClr>
                </a:solidFill>
                <a:latin typeface="Avenir Medium" panose="02000503020000020003" pitchFamily="2" charset="0"/>
              </a:rPr>
              <a:t>Syntactic Diagrams</a:t>
            </a:r>
          </a:p>
          <a:p>
            <a:pPr marL="342900" indent="-342900">
              <a:lnSpc>
                <a:spcPct val="150000"/>
              </a:lnSpc>
              <a:buAutoNum type="arabicPeriod" startAt="2"/>
            </a:pPr>
            <a:r>
              <a:rPr kumimoji="1" lang="en-US" altLang="ko-KR" sz="2000" dirty="0">
                <a:solidFill>
                  <a:schemeClr val="bg2">
                    <a:lumMod val="50000"/>
                  </a:schemeClr>
                </a:solidFill>
                <a:latin typeface="Avenir Medium" panose="02000503020000020003" pitchFamily="2" charset="0"/>
              </a:rPr>
              <a:t>Dependency Grammar and Constituency Grammar</a:t>
            </a:r>
          </a:p>
          <a:p>
            <a:pPr marL="342900" indent="-342900">
              <a:lnSpc>
                <a:spcPct val="150000"/>
              </a:lnSpc>
              <a:buAutoNum type="arabicPeriod" startAt="2"/>
            </a:pPr>
            <a:r>
              <a:rPr kumimoji="1" lang="en-US" altLang="ko-KR" sz="2000" dirty="0">
                <a:solidFill>
                  <a:schemeClr val="bg2">
                    <a:lumMod val="50000"/>
                  </a:schemeClr>
                </a:solidFill>
                <a:latin typeface="Avenir Medium" panose="02000503020000020003" pitchFamily="2" charset="0"/>
              </a:rPr>
              <a:t>Applications of Syntax</a:t>
            </a:r>
          </a:p>
          <a:p>
            <a:pPr marL="342900" indent="-342900">
              <a:lnSpc>
                <a:spcPct val="150000"/>
              </a:lnSpc>
              <a:buAutoNum type="arabicPeriod" startAt="2"/>
            </a:pPr>
            <a:r>
              <a:rPr kumimoji="1" lang="en-US" altLang="ko-KR" sz="2000" dirty="0">
                <a:solidFill>
                  <a:schemeClr val="bg2">
                    <a:lumMod val="50000"/>
                  </a:schemeClr>
                </a:solidFill>
                <a:latin typeface="Avenir Medium" panose="02000503020000020003" pitchFamily="2" charset="0"/>
              </a:rPr>
              <a:t>Final Discussion</a:t>
            </a:r>
            <a:endParaRPr kumimoji="1" lang="ko-KR" altLang="en-US" sz="2000" dirty="0">
              <a:solidFill>
                <a:schemeClr val="bg2">
                  <a:lumMod val="50000"/>
                </a:schemeClr>
              </a:solidFill>
              <a:latin typeface="Avenir Medium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35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8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53AC130-5902-364B-A0AE-7C222888B5EF}"/>
              </a:ext>
            </a:extLst>
          </p:cNvPr>
          <p:cNvSpPr txBox="1"/>
          <p:nvPr/>
        </p:nvSpPr>
        <p:spPr>
          <a:xfrm>
            <a:off x="1" y="2067951"/>
            <a:ext cx="12192000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4400" b="1" u="sng" dirty="0">
                <a:solidFill>
                  <a:schemeClr val="bg1"/>
                </a:solidFill>
                <a:latin typeface="Avenir Heavy" panose="02000503020000020003" pitchFamily="2" charset="0"/>
              </a:rPr>
              <a:t>Part 3</a:t>
            </a:r>
          </a:p>
          <a:p>
            <a:pPr algn="ctr"/>
            <a:endParaRPr kumimoji="1" lang="en-US" altLang="ko-KR" sz="1500" b="1" u="sng" dirty="0">
              <a:solidFill>
                <a:schemeClr val="bg1"/>
              </a:solidFill>
              <a:latin typeface="Avenir Heavy" panose="02000503020000020003" pitchFamily="2" charset="0"/>
            </a:endParaRPr>
          </a:p>
          <a:p>
            <a:pPr algn="ctr"/>
            <a:r>
              <a:rPr kumimoji="1" lang="en-US" altLang="ko-KR" sz="4400" b="1" dirty="0">
                <a:solidFill>
                  <a:schemeClr val="bg1"/>
                </a:solidFill>
                <a:latin typeface="Avenir Heavy" panose="02000503020000020003" pitchFamily="2" charset="0"/>
              </a:rPr>
              <a:t>Syntactic Rules and Phrases</a:t>
            </a:r>
            <a:endParaRPr kumimoji="1" lang="ko-KR" altLang="en-US" sz="4400" b="1" dirty="0">
              <a:solidFill>
                <a:schemeClr val="bg1"/>
              </a:solidFill>
              <a:latin typeface="Avenir Heavy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40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A9A6EE0-BF92-1148-9C02-30C33A66CCF1}"/>
              </a:ext>
            </a:extLst>
          </p:cNvPr>
          <p:cNvSpPr txBox="1"/>
          <p:nvPr/>
        </p:nvSpPr>
        <p:spPr>
          <a:xfrm>
            <a:off x="562707" y="787790"/>
            <a:ext cx="3066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2400" b="1" dirty="0">
                <a:latin typeface="Avenir Roman" panose="02000503020000020003" pitchFamily="2" charset="0"/>
              </a:rPr>
              <a:t>Phrases</a:t>
            </a:r>
            <a:endParaRPr kumimoji="1" lang="ko-KR" altLang="en-US" sz="2400" b="1" dirty="0">
              <a:latin typeface="Avenir Roman" panose="02000503020000020003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40E750-8428-7B43-BE08-6F745D2FAF8D}"/>
              </a:ext>
            </a:extLst>
          </p:cNvPr>
          <p:cNvSpPr txBox="1"/>
          <p:nvPr/>
        </p:nvSpPr>
        <p:spPr>
          <a:xfrm>
            <a:off x="576775" y="562707"/>
            <a:ext cx="26383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1200" b="1" dirty="0">
                <a:solidFill>
                  <a:schemeClr val="bg2">
                    <a:lumMod val="75000"/>
                  </a:schemeClr>
                </a:solidFill>
                <a:latin typeface="Avenir Roman" panose="02000503020000020003" pitchFamily="2" charset="0"/>
              </a:rPr>
              <a:t>SYNTACTIC RULES AND PHRASES</a:t>
            </a:r>
            <a:endParaRPr kumimoji="1" lang="ko-KR" altLang="en-US" sz="1200" b="1" dirty="0">
              <a:solidFill>
                <a:schemeClr val="bg2">
                  <a:lumMod val="75000"/>
                </a:schemeClr>
              </a:solidFill>
              <a:latin typeface="Avenir Roman" panose="02000503020000020003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B90D27-EAB5-6045-B065-C85BCC3D78F2}"/>
              </a:ext>
            </a:extLst>
          </p:cNvPr>
          <p:cNvSpPr txBox="1"/>
          <p:nvPr/>
        </p:nvSpPr>
        <p:spPr>
          <a:xfrm>
            <a:off x="0" y="163707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400" dirty="0">
                <a:latin typeface="Avenir Book" panose="02000503020000020003" pitchFamily="2" charset="0"/>
              </a:rPr>
              <a:t>The students loved their syntax lectures.</a:t>
            </a:r>
            <a:endParaRPr kumimoji="1" lang="ko-KR" altLang="en-US" sz="2400" dirty="0">
              <a:latin typeface="Avenir Book" panose="02000503020000020003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1C8F83-F007-6B40-8DDD-FD1E6C280978}"/>
              </a:ext>
            </a:extLst>
          </p:cNvPr>
          <p:cNvSpPr txBox="1"/>
          <p:nvPr/>
        </p:nvSpPr>
        <p:spPr>
          <a:xfrm>
            <a:off x="3760836" y="2802193"/>
            <a:ext cx="4291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400" b="1" dirty="0">
                <a:latin typeface="Avenir Heavy" panose="02000503020000020003" pitchFamily="2" charset="0"/>
              </a:rPr>
              <a:t>Simple linear string of words</a:t>
            </a:r>
            <a:endParaRPr kumimoji="1" lang="ko-KR" altLang="en-US" sz="2400" b="1" dirty="0">
              <a:latin typeface="Avenir Heavy" panose="02000503020000020003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06E49D-9451-8A4A-8E17-3AEEB96D4E41}"/>
              </a:ext>
            </a:extLst>
          </p:cNvPr>
          <p:cNvSpPr txBox="1"/>
          <p:nvPr/>
        </p:nvSpPr>
        <p:spPr>
          <a:xfrm>
            <a:off x="7934632" y="2654710"/>
            <a:ext cx="2802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4000" b="1" dirty="0">
                <a:latin typeface="Avenir Black" panose="02000503020000020003" pitchFamily="2" charset="0"/>
              </a:rPr>
              <a:t>?</a:t>
            </a:r>
            <a:endParaRPr kumimoji="1" lang="ko-KR" altLang="en-US" sz="4000" b="1" dirty="0">
              <a:latin typeface="Avenir Black" panose="02000503020000020003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2B21B5-80E4-F944-8C18-11723A77058E}"/>
              </a:ext>
            </a:extLst>
          </p:cNvPr>
          <p:cNvSpPr txBox="1"/>
          <p:nvPr/>
        </p:nvSpPr>
        <p:spPr>
          <a:xfrm>
            <a:off x="0" y="2757949"/>
            <a:ext cx="12192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400" b="1" dirty="0">
                <a:latin typeface="Avenir Black" panose="02000503020000020003" pitchFamily="2" charset="0"/>
              </a:rPr>
              <a:t>Words with relationship represented as linear string of words</a:t>
            </a:r>
            <a:endParaRPr kumimoji="1" lang="ko-KR" altLang="en-US" sz="2400" b="1" dirty="0">
              <a:latin typeface="Avenir Black" panose="02000503020000020003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35DB9B-A827-3C49-B630-716238ED1F53}"/>
              </a:ext>
            </a:extLst>
          </p:cNvPr>
          <p:cNvSpPr txBox="1"/>
          <p:nvPr/>
        </p:nvSpPr>
        <p:spPr>
          <a:xfrm>
            <a:off x="0" y="3569112"/>
            <a:ext cx="12191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3200" dirty="0">
                <a:latin typeface="Avenir Medium" panose="02000503020000020003" pitchFamily="2" charset="0"/>
              </a:rPr>
              <a:t>How would you </a:t>
            </a:r>
            <a:r>
              <a:rPr kumimoji="1" lang="en-US" altLang="ko-KR" sz="3200" u="sng" dirty="0">
                <a:latin typeface="Avenir Medium" panose="02000503020000020003" pitchFamily="2" charset="0"/>
              </a:rPr>
              <a:t>analyze</a:t>
            </a:r>
            <a:r>
              <a:rPr kumimoji="1" lang="en-US" altLang="ko-KR" sz="3200" dirty="0">
                <a:latin typeface="Avenir Medium" panose="02000503020000020003" pitchFamily="2" charset="0"/>
              </a:rPr>
              <a:t> the sentence above?</a:t>
            </a:r>
          </a:p>
          <a:p>
            <a:pPr algn="ctr"/>
            <a:endParaRPr kumimoji="1" lang="en-US" altLang="ko-KR" sz="3200" dirty="0">
              <a:latin typeface="Avenir Medium" panose="02000503020000020003" pitchFamily="2" charset="0"/>
            </a:endParaRPr>
          </a:p>
          <a:p>
            <a:pPr algn="ctr"/>
            <a:r>
              <a:rPr kumimoji="1" lang="en-US" altLang="ko-KR" sz="3200" i="1" dirty="0">
                <a:latin typeface="Avenir Light" panose="020B0402020203020204" pitchFamily="34" charset="0"/>
              </a:rPr>
              <a:t>Hint</a:t>
            </a:r>
            <a:r>
              <a:rPr kumimoji="1" lang="en-US" altLang="ko-KR" sz="3200" dirty="0">
                <a:latin typeface="Avenir Light" panose="020B0402020203020204" pitchFamily="34" charset="0"/>
              </a:rPr>
              <a:t>: Found “chunks” </a:t>
            </a:r>
            <a:r>
              <a:rPr kumimoji="1" lang="en-US" altLang="ko-KR" sz="2400" dirty="0">
                <a:latin typeface="Avenir Light" panose="020B0402020203020204" pitchFamily="34" charset="0"/>
              </a:rPr>
              <a:t>(linguistic term: constituents)</a:t>
            </a:r>
            <a:r>
              <a:rPr kumimoji="1" lang="en-US" altLang="ko-KR" sz="3200" dirty="0">
                <a:latin typeface="Avenir Light" panose="020B0402020203020204" pitchFamily="34" charset="0"/>
              </a:rPr>
              <a:t>!</a:t>
            </a:r>
            <a:endParaRPr kumimoji="1" lang="ko-KR" altLang="en-US" sz="3200" dirty="0">
              <a:latin typeface="Avenir Light" panose="020B0402020203020204" pitchFamily="34" charset="0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FAB09C95-3B84-4241-A288-D01B5A463EE0}"/>
              </a:ext>
            </a:extLst>
          </p:cNvPr>
          <p:cNvSpPr/>
          <p:nvPr/>
        </p:nvSpPr>
        <p:spPr>
          <a:xfrm>
            <a:off x="1414865" y="3717086"/>
            <a:ext cx="235974" cy="2359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1200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 animBg="1"/>
      <p:bldP spid="8" grpId="0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A9A6EE0-BF92-1148-9C02-30C33A66CCF1}"/>
              </a:ext>
            </a:extLst>
          </p:cNvPr>
          <p:cNvSpPr txBox="1"/>
          <p:nvPr/>
        </p:nvSpPr>
        <p:spPr>
          <a:xfrm>
            <a:off x="562707" y="787790"/>
            <a:ext cx="3066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2400" b="1" dirty="0">
                <a:latin typeface="Avenir Roman" panose="02000503020000020003" pitchFamily="2" charset="0"/>
              </a:rPr>
              <a:t>Phrases</a:t>
            </a:r>
            <a:endParaRPr kumimoji="1" lang="ko-KR" altLang="en-US" sz="2400" b="1" dirty="0">
              <a:latin typeface="Avenir Roman" panose="02000503020000020003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40E750-8428-7B43-BE08-6F745D2FAF8D}"/>
              </a:ext>
            </a:extLst>
          </p:cNvPr>
          <p:cNvSpPr txBox="1"/>
          <p:nvPr/>
        </p:nvSpPr>
        <p:spPr>
          <a:xfrm>
            <a:off x="576775" y="562707"/>
            <a:ext cx="26383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1200" b="1" dirty="0">
                <a:solidFill>
                  <a:schemeClr val="bg2">
                    <a:lumMod val="75000"/>
                  </a:schemeClr>
                </a:solidFill>
                <a:latin typeface="Avenir Roman" panose="02000503020000020003" pitchFamily="2" charset="0"/>
              </a:rPr>
              <a:t>SYNTACTIC RULES AND PHRASES</a:t>
            </a:r>
            <a:endParaRPr kumimoji="1" lang="ko-KR" altLang="en-US" sz="1200" b="1" dirty="0">
              <a:solidFill>
                <a:schemeClr val="bg2">
                  <a:lumMod val="75000"/>
                </a:schemeClr>
              </a:solidFill>
              <a:latin typeface="Avenir Roman" panose="02000503020000020003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B90D27-EAB5-6045-B065-C85BCC3D78F2}"/>
              </a:ext>
            </a:extLst>
          </p:cNvPr>
          <p:cNvSpPr txBox="1"/>
          <p:nvPr/>
        </p:nvSpPr>
        <p:spPr>
          <a:xfrm>
            <a:off x="0" y="163707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400" dirty="0">
                <a:latin typeface="Avenir Book" panose="02000503020000020003" pitchFamily="2" charset="0"/>
              </a:rPr>
              <a:t>The students loved their syntax lectures.</a:t>
            </a:r>
            <a:endParaRPr kumimoji="1" lang="ko-KR" altLang="en-US" sz="2400" dirty="0">
              <a:latin typeface="Avenir Book" panose="02000503020000020003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1C8F83-F007-6B40-8DDD-FD1E6C280978}"/>
              </a:ext>
            </a:extLst>
          </p:cNvPr>
          <p:cNvSpPr txBox="1"/>
          <p:nvPr/>
        </p:nvSpPr>
        <p:spPr>
          <a:xfrm>
            <a:off x="3760836" y="2802193"/>
            <a:ext cx="4291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400" b="1" dirty="0">
                <a:latin typeface="Avenir Heavy" panose="02000503020000020003" pitchFamily="2" charset="0"/>
              </a:rPr>
              <a:t>Simple linear string of words</a:t>
            </a:r>
            <a:endParaRPr kumimoji="1" lang="ko-KR" altLang="en-US" sz="2400" b="1" dirty="0">
              <a:latin typeface="Avenir Heavy" panose="02000503020000020003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06E49D-9451-8A4A-8E17-3AEEB96D4E41}"/>
              </a:ext>
            </a:extLst>
          </p:cNvPr>
          <p:cNvSpPr txBox="1"/>
          <p:nvPr/>
        </p:nvSpPr>
        <p:spPr>
          <a:xfrm>
            <a:off x="7934632" y="2654710"/>
            <a:ext cx="2802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4000" b="1" dirty="0">
                <a:latin typeface="Avenir Black" panose="02000503020000020003" pitchFamily="2" charset="0"/>
              </a:rPr>
              <a:t>?</a:t>
            </a:r>
            <a:endParaRPr kumimoji="1" lang="ko-KR" altLang="en-US" sz="4000" b="1" dirty="0">
              <a:latin typeface="Avenir Black" panose="02000503020000020003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2B21B5-80E4-F944-8C18-11723A77058E}"/>
              </a:ext>
            </a:extLst>
          </p:cNvPr>
          <p:cNvSpPr txBox="1"/>
          <p:nvPr/>
        </p:nvSpPr>
        <p:spPr>
          <a:xfrm>
            <a:off x="1209368" y="2757949"/>
            <a:ext cx="1011739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400" b="1" dirty="0">
                <a:latin typeface="Avenir Black" panose="02000503020000020003" pitchFamily="2" charset="0"/>
              </a:rPr>
              <a:t>Words with relationship represented as linear string of words</a:t>
            </a:r>
            <a:endParaRPr kumimoji="1" lang="ko-KR" altLang="en-US" sz="2400" b="1" dirty="0">
              <a:latin typeface="Avenir Black" panose="02000503020000020003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35DB9B-A827-3C49-B630-716238ED1F53}"/>
              </a:ext>
            </a:extLst>
          </p:cNvPr>
          <p:cNvSpPr txBox="1"/>
          <p:nvPr/>
        </p:nvSpPr>
        <p:spPr>
          <a:xfrm>
            <a:off x="1047135" y="3569112"/>
            <a:ext cx="98519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3200" dirty="0">
                <a:latin typeface="Avenir Medium" panose="02000503020000020003" pitchFamily="2" charset="0"/>
              </a:rPr>
              <a:t>How can you </a:t>
            </a:r>
            <a:r>
              <a:rPr kumimoji="1" lang="en-US" altLang="ko-KR" sz="3200" u="sng" dirty="0">
                <a:latin typeface="Avenir Medium" panose="02000503020000020003" pitchFamily="2" charset="0"/>
              </a:rPr>
              <a:t>analyze</a:t>
            </a:r>
            <a:r>
              <a:rPr kumimoji="1" lang="en-US" altLang="ko-KR" sz="3200" dirty="0">
                <a:latin typeface="Avenir Medium" panose="02000503020000020003" pitchFamily="2" charset="0"/>
              </a:rPr>
              <a:t> the sentence above?</a:t>
            </a:r>
          </a:p>
          <a:p>
            <a:pPr algn="ctr"/>
            <a:endParaRPr kumimoji="1" lang="en-US" altLang="ko-KR" sz="3200" dirty="0">
              <a:latin typeface="Avenir Medium" panose="02000503020000020003" pitchFamily="2" charset="0"/>
            </a:endParaRPr>
          </a:p>
          <a:p>
            <a:pPr algn="ctr"/>
            <a:r>
              <a:rPr kumimoji="1" lang="en-US" altLang="ko-KR" sz="3200" dirty="0">
                <a:latin typeface="Avenir Light" panose="020B0402020203020204" pitchFamily="34" charset="0"/>
              </a:rPr>
              <a:t>(</a:t>
            </a:r>
            <a:r>
              <a:rPr kumimoji="1" lang="en-US" altLang="ko-KR" sz="3200" i="1" dirty="0">
                <a:latin typeface="Avenir Light" panose="020B0402020203020204" pitchFamily="34" charset="0"/>
              </a:rPr>
              <a:t>Hint</a:t>
            </a:r>
            <a:r>
              <a:rPr kumimoji="1" lang="en-US" altLang="ko-KR" sz="3200" dirty="0">
                <a:latin typeface="Avenir Light" panose="020B0402020203020204" pitchFamily="34" charset="0"/>
              </a:rPr>
              <a:t>: Found “chunks”!)</a:t>
            </a:r>
            <a:endParaRPr kumimoji="1" lang="ko-KR" altLang="en-US" sz="3200" dirty="0">
              <a:latin typeface="Avenir Light" panose="020B0402020203020204" pitchFamily="34" charset="0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FAB09C95-3B84-4241-A288-D01B5A463EE0}"/>
              </a:ext>
            </a:extLst>
          </p:cNvPr>
          <p:cNvSpPr/>
          <p:nvPr/>
        </p:nvSpPr>
        <p:spPr>
          <a:xfrm>
            <a:off x="1445345" y="3701846"/>
            <a:ext cx="235974" cy="2359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5A017F9E-907E-D944-B801-550BB30A6FCE}"/>
              </a:ext>
            </a:extLst>
          </p:cNvPr>
          <p:cNvSpPr/>
          <p:nvPr/>
        </p:nvSpPr>
        <p:spPr>
          <a:xfrm>
            <a:off x="267286" y="239151"/>
            <a:ext cx="11662117" cy="6330461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3500" dirty="0">
              <a:solidFill>
                <a:schemeClr val="tx1"/>
              </a:solidFill>
              <a:latin typeface="Avenir Medium" panose="02000503020000020003" pitchFamily="2" charset="0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3BA52D01-36D4-4C4C-B98F-71F6287108F2}"/>
              </a:ext>
            </a:extLst>
          </p:cNvPr>
          <p:cNvSpPr/>
          <p:nvPr/>
        </p:nvSpPr>
        <p:spPr>
          <a:xfrm>
            <a:off x="1590889" y="2552959"/>
            <a:ext cx="87649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ko-KR" sz="3600" dirty="0">
                <a:latin typeface="Avenir Medium" panose="02000503020000020003" pitchFamily="2" charset="0"/>
              </a:rPr>
              <a:t>Are you ready to learn about the </a:t>
            </a:r>
            <a:r>
              <a:rPr kumimoji="1" lang="en-US" altLang="ko-KR" sz="3600" b="1" dirty="0">
                <a:latin typeface="Avenir Medium" panose="02000503020000020003" pitchFamily="2" charset="0"/>
              </a:rPr>
              <a:t>RULES</a:t>
            </a:r>
            <a:r>
              <a:rPr kumimoji="1" lang="en-US" altLang="ko-KR" sz="3600" dirty="0">
                <a:latin typeface="Avenir Medium" panose="02000503020000020003" pitchFamily="2" charset="0"/>
              </a:rPr>
              <a:t>?</a:t>
            </a:r>
            <a:endParaRPr kumimoji="1" lang="ko-KR" altLang="en-US" sz="3600" dirty="0">
              <a:latin typeface="Avenir Medium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06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A9A6EE0-BF92-1148-9C02-30C33A66CCF1}"/>
              </a:ext>
            </a:extLst>
          </p:cNvPr>
          <p:cNvSpPr txBox="1"/>
          <p:nvPr/>
        </p:nvSpPr>
        <p:spPr>
          <a:xfrm>
            <a:off x="562707" y="787790"/>
            <a:ext cx="4407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2400" b="1" dirty="0">
                <a:latin typeface="Avenir Roman" panose="02000503020000020003" pitchFamily="2" charset="0"/>
              </a:rPr>
              <a:t>Rule &amp; Noun Phrases (NPs)</a:t>
            </a:r>
            <a:endParaRPr kumimoji="1" lang="ko-KR" altLang="en-US" sz="2400" b="1" dirty="0">
              <a:latin typeface="Avenir Roman" panose="02000503020000020003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40E750-8428-7B43-BE08-6F745D2FAF8D}"/>
              </a:ext>
            </a:extLst>
          </p:cNvPr>
          <p:cNvSpPr txBox="1"/>
          <p:nvPr/>
        </p:nvSpPr>
        <p:spPr>
          <a:xfrm>
            <a:off x="576775" y="562707"/>
            <a:ext cx="26383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1200" b="1" dirty="0">
                <a:solidFill>
                  <a:schemeClr val="bg2">
                    <a:lumMod val="75000"/>
                  </a:schemeClr>
                </a:solidFill>
                <a:latin typeface="Avenir Roman" panose="02000503020000020003" pitchFamily="2" charset="0"/>
              </a:rPr>
              <a:t>SYNTACTIC RULES AND PHRASES</a:t>
            </a:r>
            <a:endParaRPr kumimoji="1" lang="ko-KR" altLang="en-US" sz="1200" b="1" dirty="0">
              <a:solidFill>
                <a:schemeClr val="bg2">
                  <a:lumMod val="75000"/>
                </a:schemeClr>
              </a:solidFill>
              <a:latin typeface="Avenir Roman" panose="02000503020000020003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4E0FF8-196A-A745-BB5F-5D5FCC74B714}"/>
              </a:ext>
            </a:extLst>
          </p:cNvPr>
          <p:cNvSpPr txBox="1"/>
          <p:nvPr/>
        </p:nvSpPr>
        <p:spPr>
          <a:xfrm>
            <a:off x="2920181" y="1681315"/>
            <a:ext cx="5751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3200" dirty="0">
                <a:latin typeface="Avenir Light" panose="020B0402020203020204" pitchFamily="34" charset="0"/>
              </a:rPr>
              <a:t>XP </a:t>
            </a:r>
            <a:r>
              <a:rPr kumimoji="1" lang="en-US" altLang="ko-KR" sz="3200" dirty="0">
                <a:latin typeface="Avenir Light" panose="020B0402020203020204" pitchFamily="34" charset="0"/>
                <a:sym typeface="Wingdings" pitchFamily="2" charset="2"/>
              </a:rPr>
              <a:t>→ X Y Z</a:t>
            </a:r>
            <a:endParaRPr kumimoji="1" lang="ko-KR" altLang="en-US" sz="3200" dirty="0">
              <a:latin typeface="Avenir Light" panose="020B0402020203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D6E512-7E40-8141-9C35-6CAF770BD801}"/>
              </a:ext>
            </a:extLst>
          </p:cNvPr>
          <p:cNvSpPr txBox="1"/>
          <p:nvPr/>
        </p:nvSpPr>
        <p:spPr>
          <a:xfrm>
            <a:off x="978310" y="1730476"/>
            <a:ext cx="31954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000" i="1" dirty="0">
                <a:latin typeface="Avenir Light" panose="020B0402020203020204" pitchFamily="34" charset="0"/>
              </a:rPr>
              <a:t>An example rule:</a:t>
            </a:r>
            <a:endParaRPr kumimoji="1" lang="ko-KR" altLang="en-US" sz="2000" i="1" dirty="0">
              <a:latin typeface="Avenir Light" panose="020B0402020203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3787F4-1B47-DE48-A232-B1C0619451DF}"/>
              </a:ext>
            </a:extLst>
          </p:cNvPr>
          <p:cNvSpPr txBox="1"/>
          <p:nvPr/>
        </p:nvSpPr>
        <p:spPr>
          <a:xfrm>
            <a:off x="781664" y="3628103"/>
            <a:ext cx="345112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b="1" dirty="0"/>
              <a:t>Label</a:t>
            </a:r>
            <a:r>
              <a:rPr kumimoji="1" lang="en-US" altLang="ko-KR" dirty="0"/>
              <a:t> for the constituent</a:t>
            </a:r>
          </a:p>
          <a:p>
            <a:pPr algn="ctr"/>
            <a:r>
              <a:rPr kumimoji="1" lang="en-US" altLang="ko-KR" dirty="0"/>
              <a:t>(a group of ”friend” words)</a:t>
            </a:r>
            <a:endParaRPr kumimoji="1" lang="ko-KR" altLang="en-US" dirty="0"/>
          </a:p>
        </p:txBody>
      </p:sp>
      <p:cxnSp>
        <p:nvCxnSpPr>
          <p:cNvPr id="15" name="직선 화살표 연결선 14">
            <a:extLst>
              <a:ext uri="{FF2B5EF4-FFF2-40B4-BE49-F238E27FC236}">
                <a16:creationId xmlns:a16="http://schemas.microsoft.com/office/drawing/2014/main" id="{1C0CFB44-8556-254D-9F7A-F36F30E9C19B}"/>
              </a:ext>
            </a:extLst>
          </p:cNvPr>
          <p:cNvCxnSpPr>
            <a:cxnSpLocks/>
            <a:stCxn id="13" idx="0"/>
          </p:cNvCxnSpPr>
          <p:nvPr/>
        </p:nvCxnSpPr>
        <p:spPr>
          <a:xfrm flipV="1">
            <a:off x="2507226" y="2197510"/>
            <a:ext cx="2138516" cy="143059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E8E98AB-0C84-6147-B342-5F0A469E359A}"/>
              </a:ext>
            </a:extLst>
          </p:cNvPr>
          <p:cNvSpPr txBox="1"/>
          <p:nvPr/>
        </p:nvSpPr>
        <p:spPr>
          <a:xfrm>
            <a:off x="4385186" y="3633018"/>
            <a:ext cx="235482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dirty="0"/>
              <a:t>“</a:t>
            </a:r>
            <a:r>
              <a:rPr kumimoji="1" lang="en-US" altLang="ko-KR" b="1" dirty="0"/>
              <a:t>consists of</a:t>
            </a:r>
            <a:r>
              <a:rPr kumimoji="1" lang="en-US" altLang="ko-KR" dirty="0"/>
              <a:t>”</a:t>
            </a:r>
            <a:endParaRPr kumimoji="1" lang="ko-KR" alt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86C3EA6-268E-AD46-BC41-EF053B1481C6}"/>
              </a:ext>
            </a:extLst>
          </p:cNvPr>
          <p:cNvSpPr txBox="1"/>
          <p:nvPr/>
        </p:nvSpPr>
        <p:spPr>
          <a:xfrm>
            <a:off x="6892411" y="3633019"/>
            <a:ext cx="345112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b="1" dirty="0"/>
              <a:t>Elements</a:t>
            </a:r>
            <a:r>
              <a:rPr kumimoji="1" lang="en-US" altLang="ko-KR" dirty="0"/>
              <a:t> that form constituents</a:t>
            </a:r>
            <a:endParaRPr kumimoji="1" lang="ko-KR" altLang="en-US" dirty="0"/>
          </a:p>
        </p:txBody>
      </p:sp>
      <p:cxnSp>
        <p:nvCxnSpPr>
          <p:cNvPr id="20" name="직선 화살표 연결선 19">
            <a:extLst>
              <a:ext uri="{FF2B5EF4-FFF2-40B4-BE49-F238E27FC236}">
                <a16:creationId xmlns:a16="http://schemas.microsoft.com/office/drawing/2014/main" id="{672644F4-A9FD-4D4A-87C0-57AD820A73CD}"/>
              </a:ext>
            </a:extLst>
          </p:cNvPr>
          <p:cNvCxnSpPr>
            <a:stCxn id="16" idx="0"/>
          </p:cNvCxnSpPr>
          <p:nvPr/>
        </p:nvCxnSpPr>
        <p:spPr>
          <a:xfrm flipH="1" flipV="1">
            <a:off x="5545394" y="2212258"/>
            <a:ext cx="17206" cy="142076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직선 화살표 연결선 21">
            <a:extLst>
              <a:ext uri="{FF2B5EF4-FFF2-40B4-BE49-F238E27FC236}">
                <a16:creationId xmlns:a16="http://schemas.microsoft.com/office/drawing/2014/main" id="{B7EB6A66-6F48-284D-B0AF-239B699FC370}"/>
              </a:ext>
            </a:extLst>
          </p:cNvPr>
          <p:cNvCxnSpPr>
            <a:stCxn id="18" idx="0"/>
          </p:cNvCxnSpPr>
          <p:nvPr/>
        </p:nvCxnSpPr>
        <p:spPr>
          <a:xfrm flipH="1" flipV="1">
            <a:off x="6489290" y="2256503"/>
            <a:ext cx="2128683" cy="137651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E9A14697-936C-2F46-B167-FCEFDA5E324C}"/>
              </a:ext>
            </a:extLst>
          </p:cNvPr>
          <p:cNvSpPr txBox="1"/>
          <p:nvPr/>
        </p:nvSpPr>
        <p:spPr>
          <a:xfrm>
            <a:off x="2866104" y="5092033"/>
            <a:ext cx="5751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3200" dirty="0">
                <a:latin typeface="Avenir Light" panose="020B0402020203020204" pitchFamily="34" charset="0"/>
              </a:rPr>
              <a:t>NP </a:t>
            </a:r>
            <a:r>
              <a:rPr kumimoji="1" lang="en-US" altLang="ko-KR" sz="3200" dirty="0">
                <a:latin typeface="Avenir Light" panose="020B0402020203020204" pitchFamily="34" charset="0"/>
                <a:sym typeface="Wingdings" pitchFamily="2" charset="2"/>
              </a:rPr>
              <a:t>→ N</a:t>
            </a:r>
            <a:endParaRPr kumimoji="1" lang="ko-KR" altLang="en-US" sz="3200" dirty="0">
              <a:latin typeface="Avenir Light" panose="020B0402020203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8323BA7-A9B4-3041-862A-727FD715B147}"/>
              </a:ext>
            </a:extLst>
          </p:cNvPr>
          <p:cNvSpPr txBox="1"/>
          <p:nvPr/>
        </p:nvSpPr>
        <p:spPr>
          <a:xfrm>
            <a:off x="1042220" y="5155941"/>
            <a:ext cx="31954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000" i="1" dirty="0">
                <a:latin typeface="Avenir Light" panose="020B0402020203020204" pitchFamily="34" charset="0"/>
              </a:rPr>
              <a:t>…and here is a real rule:</a:t>
            </a:r>
            <a:endParaRPr kumimoji="1" lang="ko-KR" altLang="en-US" sz="2000" i="1" dirty="0">
              <a:latin typeface="Avenir Light" panose="020B0402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75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  <p:bldP spid="16" grpId="0" animBg="1"/>
      <p:bldP spid="18" grpId="0" animBg="1"/>
      <p:bldP spid="23" grpId="0"/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A9A6EE0-BF92-1148-9C02-30C33A66CCF1}"/>
              </a:ext>
            </a:extLst>
          </p:cNvPr>
          <p:cNvSpPr txBox="1"/>
          <p:nvPr/>
        </p:nvSpPr>
        <p:spPr>
          <a:xfrm>
            <a:off x="562707" y="787790"/>
            <a:ext cx="4407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2400" b="1" dirty="0">
                <a:latin typeface="Avenir Roman" panose="02000503020000020003" pitchFamily="2" charset="0"/>
              </a:rPr>
              <a:t>Noun Phrases (Cont’d)</a:t>
            </a:r>
            <a:endParaRPr kumimoji="1" lang="ko-KR" altLang="en-US" sz="2400" b="1" dirty="0">
              <a:latin typeface="Avenir Roman" panose="02000503020000020003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40E750-8428-7B43-BE08-6F745D2FAF8D}"/>
              </a:ext>
            </a:extLst>
          </p:cNvPr>
          <p:cNvSpPr txBox="1"/>
          <p:nvPr/>
        </p:nvSpPr>
        <p:spPr>
          <a:xfrm>
            <a:off x="576775" y="562707"/>
            <a:ext cx="26383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1200" b="1" dirty="0">
                <a:solidFill>
                  <a:schemeClr val="bg2">
                    <a:lumMod val="75000"/>
                  </a:schemeClr>
                </a:solidFill>
                <a:latin typeface="Avenir Roman" panose="02000503020000020003" pitchFamily="2" charset="0"/>
              </a:rPr>
              <a:t>SYNTACTIC RULES AND PHRASES</a:t>
            </a:r>
            <a:endParaRPr kumimoji="1" lang="ko-KR" altLang="en-US" sz="1200" b="1" dirty="0">
              <a:solidFill>
                <a:schemeClr val="bg2">
                  <a:lumMod val="75000"/>
                </a:schemeClr>
              </a:solidFill>
              <a:latin typeface="Avenir Roman" panose="02000503020000020003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4CFF15-1A94-C442-94E5-BE58C5C8037F}"/>
              </a:ext>
            </a:extLst>
          </p:cNvPr>
          <p:cNvSpPr txBox="1"/>
          <p:nvPr/>
        </p:nvSpPr>
        <p:spPr>
          <a:xfrm>
            <a:off x="-216309" y="2158182"/>
            <a:ext cx="5751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3200" dirty="0">
                <a:latin typeface="Avenir Light" panose="020B0402020203020204" pitchFamily="34" charset="0"/>
              </a:rPr>
              <a:t>NP </a:t>
            </a:r>
            <a:r>
              <a:rPr kumimoji="1" lang="en-US" altLang="ko-KR" sz="3200" dirty="0">
                <a:latin typeface="Avenir Light" panose="020B0402020203020204" pitchFamily="34" charset="0"/>
                <a:sym typeface="Wingdings" pitchFamily="2" charset="2"/>
              </a:rPr>
              <a:t>→ N</a:t>
            </a:r>
            <a:endParaRPr kumimoji="1" lang="ko-KR" altLang="en-US" sz="3200" dirty="0">
              <a:latin typeface="Avenir Light" panose="020B0402020203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873429-285D-C240-A8AE-C69A10C2A456}"/>
              </a:ext>
            </a:extLst>
          </p:cNvPr>
          <p:cNvSpPr txBox="1"/>
          <p:nvPr/>
        </p:nvSpPr>
        <p:spPr>
          <a:xfrm>
            <a:off x="-211393" y="2797282"/>
            <a:ext cx="5751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3200" dirty="0">
                <a:latin typeface="Avenir Light" panose="020B0402020203020204" pitchFamily="34" charset="0"/>
              </a:rPr>
              <a:t>     NP </a:t>
            </a:r>
            <a:r>
              <a:rPr kumimoji="1" lang="en-US" altLang="ko-KR" sz="3200" dirty="0">
                <a:latin typeface="Avenir Light" panose="020B0402020203020204" pitchFamily="34" charset="0"/>
                <a:sym typeface="Wingdings" pitchFamily="2" charset="2"/>
              </a:rPr>
              <a:t>→ D  N</a:t>
            </a:r>
            <a:endParaRPr kumimoji="1" lang="ko-KR" altLang="en-US" sz="3200" dirty="0">
              <a:latin typeface="Avenir Light" panose="020B0402020203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2C6EE18-870A-3541-A856-174B5775488A}"/>
              </a:ext>
            </a:extLst>
          </p:cNvPr>
          <p:cNvSpPr txBox="1"/>
          <p:nvPr/>
        </p:nvSpPr>
        <p:spPr>
          <a:xfrm>
            <a:off x="-221226" y="3421630"/>
            <a:ext cx="5751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3200" dirty="0">
                <a:latin typeface="Avenir Light" panose="020B0402020203020204" pitchFamily="34" charset="0"/>
              </a:rPr>
              <a:t>       NP </a:t>
            </a:r>
            <a:r>
              <a:rPr kumimoji="1" lang="en-US" altLang="ko-KR" sz="3200" dirty="0">
                <a:latin typeface="Avenir Light" panose="020B0402020203020204" pitchFamily="34" charset="0"/>
                <a:sym typeface="Wingdings" pitchFamily="2" charset="2"/>
              </a:rPr>
              <a:t>→ (D)  N</a:t>
            </a:r>
            <a:endParaRPr kumimoji="1" lang="ko-KR" altLang="en-US" sz="3200" dirty="0">
              <a:latin typeface="Avenir Light" panose="020B0402020203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123FD99-4BC1-CF44-A651-DC8931B3D825}"/>
              </a:ext>
            </a:extLst>
          </p:cNvPr>
          <p:cNvSpPr txBox="1"/>
          <p:nvPr/>
        </p:nvSpPr>
        <p:spPr>
          <a:xfrm>
            <a:off x="-231058" y="4045978"/>
            <a:ext cx="6749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3200" dirty="0">
                <a:latin typeface="Avenir Light" panose="020B0402020203020204" pitchFamily="34" charset="0"/>
              </a:rPr>
              <a:t>          NP </a:t>
            </a:r>
            <a:r>
              <a:rPr kumimoji="1" lang="en-US" altLang="ko-KR" sz="3200" dirty="0">
                <a:latin typeface="Avenir Light" panose="020B0402020203020204" pitchFamily="34" charset="0"/>
                <a:sym typeface="Wingdings" pitchFamily="2" charset="2"/>
              </a:rPr>
              <a:t>→ (D)  (AdjP)  N</a:t>
            </a:r>
            <a:endParaRPr kumimoji="1" lang="ko-KR" altLang="en-US" sz="3200" dirty="0">
              <a:latin typeface="Avenir Light" panose="020B0402020203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35B161F-5014-E84A-B7C5-A88D0FF3B4DB}"/>
              </a:ext>
            </a:extLst>
          </p:cNvPr>
          <p:cNvSpPr txBox="1"/>
          <p:nvPr/>
        </p:nvSpPr>
        <p:spPr>
          <a:xfrm>
            <a:off x="5786283" y="3515032"/>
            <a:ext cx="447859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b="1" dirty="0"/>
              <a:t>Parentheses</a:t>
            </a:r>
            <a:r>
              <a:rPr kumimoji="1" lang="en-US" altLang="ko-KR" dirty="0"/>
              <a:t> indicate </a:t>
            </a:r>
            <a:r>
              <a:rPr kumimoji="1" lang="en-US" altLang="ko-KR" b="1" dirty="0"/>
              <a:t>(optional)</a:t>
            </a:r>
            <a:endParaRPr kumimoji="1" lang="ko-KR" altLang="en-US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C3DE2B5-F73E-4540-88F2-D8123C6CD420}"/>
              </a:ext>
            </a:extLst>
          </p:cNvPr>
          <p:cNvSpPr txBox="1"/>
          <p:nvPr/>
        </p:nvSpPr>
        <p:spPr>
          <a:xfrm>
            <a:off x="157314" y="4685075"/>
            <a:ext cx="6749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3200" dirty="0">
                <a:latin typeface="Avenir Light" panose="020B0402020203020204" pitchFamily="34" charset="0"/>
              </a:rPr>
              <a:t>          NP </a:t>
            </a:r>
            <a:r>
              <a:rPr kumimoji="1" lang="en-US" altLang="ko-KR" sz="3200" dirty="0">
                <a:latin typeface="Avenir Light" panose="020B0402020203020204" pitchFamily="34" charset="0"/>
                <a:sym typeface="Wingdings" pitchFamily="2" charset="2"/>
              </a:rPr>
              <a:t>→ (D)  (AdjP)  N (PP)</a:t>
            </a:r>
            <a:endParaRPr kumimoji="1" lang="ko-KR" altLang="en-US" sz="3200" dirty="0">
              <a:latin typeface="Avenir Light" panose="020B0402020203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66DCC9-3DD5-3844-8D8E-C4202CCF4495}"/>
              </a:ext>
            </a:extLst>
          </p:cNvPr>
          <p:cNvSpPr txBox="1"/>
          <p:nvPr/>
        </p:nvSpPr>
        <p:spPr>
          <a:xfrm>
            <a:off x="7551174" y="2168014"/>
            <a:ext cx="3259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2400" dirty="0">
                <a:latin typeface="Avenir Light" panose="020B0402020203020204" pitchFamily="34" charset="0"/>
              </a:rPr>
              <a:t>box</a:t>
            </a:r>
            <a:endParaRPr kumimoji="1" lang="ko-KR" altLang="en-US" dirty="0">
              <a:latin typeface="Avenir Light" panose="020B0402020203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7999FED-5628-F94F-B25A-90ED5EAB2712}"/>
              </a:ext>
            </a:extLst>
          </p:cNvPr>
          <p:cNvSpPr txBox="1"/>
          <p:nvPr/>
        </p:nvSpPr>
        <p:spPr>
          <a:xfrm>
            <a:off x="7541342" y="2792363"/>
            <a:ext cx="3259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2400" dirty="0">
                <a:latin typeface="Avenir Light" panose="020B0402020203020204" pitchFamily="34" charset="0"/>
              </a:rPr>
              <a:t>the box</a:t>
            </a:r>
            <a:endParaRPr kumimoji="1" lang="ko-KR" altLang="en-US" dirty="0">
              <a:latin typeface="Avenir Light" panose="020B0402020203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2D88972-8E9B-244C-9AFD-D24A7DDE83A0}"/>
              </a:ext>
            </a:extLst>
          </p:cNvPr>
          <p:cNvSpPr txBox="1"/>
          <p:nvPr/>
        </p:nvSpPr>
        <p:spPr>
          <a:xfrm>
            <a:off x="7546258" y="4095137"/>
            <a:ext cx="3259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2400" dirty="0">
                <a:latin typeface="Avenir Light" panose="020B0402020203020204" pitchFamily="34" charset="0"/>
              </a:rPr>
              <a:t>the big box</a:t>
            </a:r>
            <a:endParaRPr kumimoji="1" lang="ko-KR" altLang="en-US" dirty="0">
              <a:latin typeface="Avenir Light" panose="020B0402020203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C116EFA-DA19-B642-9BC8-BD72BB835797}"/>
              </a:ext>
            </a:extLst>
          </p:cNvPr>
          <p:cNvSpPr txBox="1"/>
          <p:nvPr/>
        </p:nvSpPr>
        <p:spPr>
          <a:xfrm>
            <a:off x="7551174" y="4719485"/>
            <a:ext cx="3746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2400" dirty="0">
                <a:latin typeface="Avenir Light" panose="020B0402020203020204" pitchFamily="34" charset="0"/>
              </a:rPr>
              <a:t>the big box of pens</a:t>
            </a:r>
            <a:endParaRPr kumimoji="1" lang="ko-KR" altLang="en-US" dirty="0">
              <a:latin typeface="Avenir Light" panose="020B0402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32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21" grpId="0"/>
      <p:bldP spid="25" grpId="0"/>
      <p:bldP spid="26" grpId="0" animBg="1"/>
      <p:bldP spid="27" grpId="0"/>
      <p:bldP spid="2" grpId="0"/>
      <p:bldP spid="28" grpId="0"/>
      <p:bldP spid="29" grpId="0"/>
      <p:bldP spid="3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A9A6EE0-BF92-1148-9C02-30C33A66CCF1}"/>
              </a:ext>
            </a:extLst>
          </p:cNvPr>
          <p:cNvSpPr txBox="1"/>
          <p:nvPr/>
        </p:nvSpPr>
        <p:spPr>
          <a:xfrm>
            <a:off x="562707" y="787790"/>
            <a:ext cx="7430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2400" b="1" dirty="0">
                <a:latin typeface="Avenir Roman" panose="02000503020000020003" pitchFamily="2" charset="0"/>
              </a:rPr>
              <a:t>Adjective Phrases (AdjP) &amp; Adverb Phrases (</a:t>
            </a:r>
            <a:r>
              <a:rPr kumimoji="1" lang="en-US" altLang="ko-KR" sz="2400" b="1" dirty="0" err="1">
                <a:latin typeface="Avenir Roman" panose="02000503020000020003" pitchFamily="2" charset="0"/>
              </a:rPr>
              <a:t>AdvP</a:t>
            </a:r>
            <a:r>
              <a:rPr kumimoji="1" lang="en-US" altLang="ko-KR" sz="2400" b="1" dirty="0">
                <a:latin typeface="Avenir Roman" panose="02000503020000020003" pitchFamily="2" charset="0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40E750-8428-7B43-BE08-6F745D2FAF8D}"/>
              </a:ext>
            </a:extLst>
          </p:cNvPr>
          <p:cNvSpPr txBox="1"/>
          <p:nvPr/>
        </p:nvSpPr>
        <p:spPr>
          <a:xfrm>
            <a:off x="576775" y="562707"/>
            <a:ext cx="26383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1200" b="1" dirty="0">
                <a:solidFill>
                  <a:schemeClr val="bg2">
                    <a:lumMod val="75000"/>
                  </a:schemeClr>
                </a:solidFill>
                <a:latin typeface="Avenir Roman" panose="02000503020000020003" pitchFamily="2" charset="0"/>
              </a:rPr>
              <a:t>SYNTACTIC RULES AND PHRASES</a:t>
            </a:r>
            <a:endParaRPr kumimoji="1" lang="ko-KR" altLang="en-US" sz="1200" b="1" dirty="0">
              <a:solidFill>
                <a:schemeClr val="bg2">
                  <a:lumMod val="75000"/>
                </a:schemeClr>
              </a:solidFill>
              <a:latin typeface="Avenir Roman" panose="02000503020000020003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4CFF15-1A94-C442-94E5-BE58C5C8037F}"/>
              </a:ext>
            </a:extLst>
          </p:cNvPr>
          <p:cNvSpPr txBox="1"/>
          <p:nvPr/>
        </p:nvSpPr>
        <p:spPr>
          <a:xfrm>
            <a:off x="604684" y="1568251"/>
            <a:ext cx="5751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3200" dirty="0">
                <a:latin typeface="Avenir Light" panose="020B0402020203020204" pitchFamily="34" charset="0"/>
              </a:rPr>
              <a:t>AdjP </a:t>
            </a:r>
            <a:r>
              <a:rPr kumimoji="1" lang="en-US" altLang="ko-KR" sz="3200" dirty="0">
                <a:latin typeface="Avenir Light" panose="020B0402020203020204" pitchFamily="34" charset="0"/>
                <a:sym typeface="Wingdings" pitchFamily="2" charset="2"/>
              </a:rPr>
              <a:t>→ (</a:t>
            </a:r>
            <a:r>
              <a:rPr kumimoji="1" lang="en-US" altLang="ko-KR" sz="3200" dirty="0" err="1">
                <a:latin typeface="Avenir Light" panose="020B0402020203020204" pitchFamily="34" charset="0"/>
                <a:sym typeface="Wingdings" pitchFamily="2" charset="2"/>
              </a:rPr>
              <a:t>AdvP</a:t>
            </a:r>
            <a:r>
              <a:rPr kumimoji="1" lang="en-US" altLang="ko-KR" sz="3200" dirty="0">
                <a:latin typeface="Avenir Light" panose="020B0402020203020204" pitchFamily="34" charset="0"/>
                <a:sym typeface="Wingdings" pitchFamily="2" charset="2"/>
              </a:rPr>
              <a:t>) </a:t>
            </a:r>
            <a:r>
              <a:rPr kumimoji="1" lang="en-US" altLang="ko-KR" sz="3200" dirty="0" err="1">
                <a:latin typeface="Avenir Light" panose="020B0402020203020204" pitchFamily="34" charset="0"/>
                <a:sym typeface="Wingdings" pitchFamily="2" charset="2"/>
              </a:rPr>
              <a:t>Adj</a:t>
            </a:r>
            <a:endParaRPr kumimoji="1" lang="ko-KR" altLang="en-US" sz="3200" dirty="0">
              <a:latin typeface="Avenir Light" panose="020B0402020203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873429-285D-C240-A8AE-C69A10C2A456}"/>
              </a:ext>
            </a:extLst>
          </p:cNvPr>
          <p:cNvSpPr txBox="1"/>
          <p:nvPr/>
        </p:nvSpPr>
        <p:spPr>
          <a:xfrm>
            <a:off x="422787" y="2192602"/>
            <a:ext cx="5751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3200" dirty="0">
                <a:latin typeface="Avenir Light" panose="020B0402020203020204" pitchFamily="34" charset="0"/>
              </a:rPr>
              <a:t>     </a:t>
            </a:r>
            <a:r>
              <a:rPr kumimoji="1" lang="en-US" altLang="ko-KR" sz="3200" dirty="0" err="1">
                <a:latin typeface="Avenir Light" panose="020B0402020203020204" pitchFamily="34" charset="0"/>
              </a:rPr>
              <a:t>AdvP</a:t>
            </a:r>
            <a:r>
              <a:rPr kumimoji="1" lang="en-US" altLang="ko-KR" sz="3200" dirty="0">
                <a:latin typeface="Avenir Light" panose="020B0402020203020204" pitchFamily="34" charset="0"/>
              </a:rPr>
              <a:t> </a:t>
            </a:r>
            <a:r>
              <a:rPr kumimoji="1" lang="en-US" altLang="ko-KR" sz="3200" dirty="0">
                <a:latin typeface="Avenir Light" panose="020B0402020203020204" pitchFamily="34" charset="0"/>
                <a:sym typeface="Wingdings" pitchFamily="2" charset="2"/>
              </a:rPr>
              <a:t>→ (</a:t>
            </a:r>
            <a:r>
              <a:rPr kumimoji="1" lang="en-US" altLang="ko-KR" sz="3200" dirty="0" err="1">
                <a:latin typeface="Avenir Light" panose="020B0402020203020204" pitchFamily="34" charset="0"/>
                <a:sym typeface="Wingdings" pitchFamily="2" charset="2"/>
              </a:rPr>
              <a:t>AdvP</a:t>
            </a:r>
            <a:r>
              <a:rPr kumimoji="1" lang="en-US" altLang="ko-KR" sz="3200" dirty="0">
                <a:latin typeface="Avenir Light" panose="020B0402020203020204" pitchFamily="34" charset="0"/>
                <a:sym typeface="Wingdings" pitchFamily="2" charset="2"/>
              </a:rPr>
              <a:t>) Adv</a:t>
            </a:r>
            <a:endParaRPr kumimoji="1" lang="ko-KR" altLang="en-US" sz="3200" dirty="0">
              <a:latin typeface="Avenir Light" panose="020B0402020203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66DCC9-3DD5-3844-8D8E-C4202CCF4495}"/>
              </a:ext>
            </a:extLst>
          </p:cNvPr>
          <p:cNvSpPr txBox="1"/>
          <p:nvPr/>
        </p:nvSpPr>
        <p:spPr>
          <a:xfrm>
            <a:off x="8185354" y="1563334"/>
            <a:ext cx="3259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2400" dirty="0">
                <a:latin typeface="Avenir Light" panose="020B0402020203020204" pitchFamily="34" charset="0"/>
              </a:rPr>
              <a:t>very blue</a:t>
            </a:r>
            <a:endParaRPr kumimoji="1" lang="ko-KR" altLang="en-US" dirty="0">
              <a:latin typeface="Avenir Light" panose="020B0402020203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7999FED-5628-F94F-B25A-90ED5EAB2712}"/>
              </a:ext>
            </a:extLst>
          </p:cNvPr>
          <p:cNvSpPr txBox="1"/>
          <p:nvPr/>
        </p:nvSpPr>
        <p:spPr>
          <a:xfrm>
            <a:off x="8175522" y="2187683"/>
            <a:ext cx="3259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2400" dirty="0">
                <a:latin typeface="Avenir Light" panose="020B0402020203020204" pitchFamily="34" charset="0"/>
              </a:rPr>
              <a:t>very quickly</a:t>
            </a:r>
            <a:endParaRPr kumimoji="1" lang="ko-KR" altLang="en-US" dirty="0">
              <a:latin typeface="Avenir Light" panose="020B0402020203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86A2DC-8F93-4940-88D7-1418C44C026C}"/>
              </a:ext>
            </a:extLst>
          </p:cNvPr>
          <p:cNvSpPr txBox="1"/>
          <p:nvPr/>
        </p:nvSpPr>
        <p:spPr>
          <a:xfrm>
            <a:off x="582371" y="3727635"/>
            <a:ext cx="7430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2400" b="1" dirty="0">
                <a:latin typeface="Avenir Roman" panose="02000503020000020003" pitchFamily="2" charset="0"/>
              </a:rPr>
              <a:t>Prepositional Phrases (PP)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4907E1A-BA5E-FB44-B5CE-344906907C91}"/>
              </a:ext>
            </a:extLst>
          </p:cNvPr>
          <p:cNvSpPr txBox="1"/>
          <p:nvPr/>
        </p:nvSpPr>
        <p:spPr>
          <a:xfrm>
            <a:off x="596439" y="3502552"/>
            <a:ext cx="26383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1200" b="1" dirty="0">
                <a:solidFill>
                  <a:schemeClr val="bg2">
                    <a:lumMod val="75000"/>
                  </a:schemeClr>
                </a:solidFill>
                <a:latin typeface="Avenir Roman" panose="02000503020000020003" pitchFamily="2" charset="0"/>
              </a:rPr>
              <a:t>SYNTACTIC RULES AND PHRASES</a:t>
            </a:r>
            <a:endParaRPr kumimoji="1" lang="ko-KR" altLang="en-US" sz="1200" b="1" dirty="0">
              <a:solidFill>
                <a:schemeClr val="bg2">
                  <a:lumMod val="75000"/>
                </a:schemeClr>
              </a:solidFill>
              <a:latin typeface="Avenir Roman" panose="02000503020000020003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F85118-ACE0-F94C-B90E-210FEA545302}"/>
              </a:ext>
            </a:extLst>
          </p:cNvPr>
          <p:cNvSpPr txBox="1"/>
          <p:nvPr/>
        </p:nvSpPr>
        <p:spPr>
          <a:xfrm>
            <a:off x="624348" y="4581838"/>
            <a:ext cx="10805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3200" dirty="0">
                <a:latin typeface="Avenir Light" panose="020B0402020203020204" pitchFamily="34" charset="0"/>
              </a:rPr>
              <a:t>Try out by yourself!</a:t>
            </a:r>
            <a:endParaRPr kumimoji="1" lang="ko-KR" altLang="en-US" sz="3200" dirty="0">
              <a:latin typeface="Avenir Light" panose="020B0402020203020204" pitchFamily="34" charset="0"/>
            </a:endParaRP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759CFAF7-B43F-A141-B6BC-3A9630852DB3}"/>
              </a:ext>
            </a:extLst>
          </p:cNvPr>
          <p:cNvSpPr/>
          <p:nvPr/>
        </p:nvSpPr>
        <p:spPr>
          <a:xfrm>
            <a:off x="2979178" y="4734233"/>
            <a:ext cx="235974" cy="2359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22583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2" grpId="0"/>
      <p:bldP spid="28" grpId="0"/>
      <p:bldP spid="15" grpId="0"/>
      <p:bldP spid="16" grpId="0"/>
      <p:bldP spid="18" grpId="0"/>
      <p:bldP spid="2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A9A6EE0-BF92-1148-9C02-30C33A66CCF1}"/>
              </a:ext>
            </a:extLst>
          </p:cNvPr>
          <p:cNvSpPr txBox="1"/>
          <p:nvPr/>
        </p:nvSpPr>
        <p:spPr>
          <a:xfrm>
            <a:off x="562707" y="787790"/>
            <a:ext cx="7430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2400" b="1" dirty="0">
                <a:latin typeface="Avenir Roman" panose="02000503020000020003" pitchFamily="2" charset="0"/>
              </a:rPr>
              <a:t>Verb Phrases (VP)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40E750-8428-7B43-BE08-6F745D2FAF8D}"/>
              </a:ext>
            </a:extLst>
          </p:cNvPr>
          <p:cNvSpPr txBox="1"/>
          <p:nvPr/>
        </p:nvSpPr>
        <p:spPr>
          <a:xfrm>
            <a:off x="576775" y="562707"/>
            <a:ext cx="26383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1200" b="1" dirty="0">
                <a:solidFill>
                  <a:schemeClr val="bg2">
                    <a:lumMod val="75000"/>
                  </a:schemeClr>
                </a:solidFill>
                <a:latin typeface="Avenir Roman" panose="02000503020000020003" pitchFamily="2" charset="0"/>
              </a:rPr>
              <a:t>SYNTACTIC RULES AND PHRASES</a:t>
            </a:r>
            <a:endParaRPr kumimoji="1" lang="ko-KR" altLang="en-US" sz="1200" b="1" dirty="0">
              <a:solidFill>
                <a:schemeClr val="bg2">
                  <a:lumMod val="75000"/>
                </a:schemeClr>
              </a:solidFill>
              <a:latin typeface="Avenir Roman" panose="02000503020000020003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4CFF15-1A94-C442-94E5-BE58C5C8037F}"/>
              </a:ext>
            </a:extLst>
          </p:cNvPr>
          <p:cNvSpPr txBox="1"/>
          <p:nvPr/>
        </p:nvSpPr>
        <p:spPr>
          <a:xfrm>
            <a:off x="309716" y="1568251"/>
            <a:ext cx="5751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3200" dirty="0">
                <a:latin typeface="Avenir Light" panose="020B0402020203020204" pitchFamily="34" charset="0"/>
              </a:rPr>
              <a:t>VP </a:t>
            </a:r>
            <a:r>
              <a:rPr kumimoji="1" lang="en-US" altLang="ko-KR" sz="3200" dirty="0">
                <a:latin typeface="Avenir Light" panose="020B0402020203020204" pitchFamily="34" charset="0"/>
                <a:sym typeface="Wingdings" pitchFamily="2" charset="2"/>
              </a:rPr>
              <a:t>→ V</a:t>
            </a:r>
            <a:endParaRPr kumimoji="1" lang="ko-KR" altLang="en-US" sz="3200" dirty="0">
              <a:latin typeface="Avenir Light" panose="020B0402020203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873429-285D-C240-A8AE-C69A10C2A456}"/>
              </a:ext>
            </a:extLst>
          </p:cNvPr>
          <p:cNvSpPr txBox="1"/>
          <p:nvPr/>
        </p:nvSpPr>
        <p:spPr>
          <a:xfrm>
            <a:off x="747249" y="2192602"/>
            <a:ext cx="5751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3200" dirty="0">
                <a:latin typeface="Avenir Light" panose="020B0402020203020204" pitchFamily="34" charset="0"/>
              </a:rPr>
              <a:t>     VP </a:t>
            </a:r>
            <a:r>
              <a:rPr kumimoji="1" lang="en-US" altLang="ko-KR" sz="3200" dirty="0">
                <a:latin typeface="Avenir Light" panose="020B0402020203020204" pitchFamily="34" charset="0"/>
                <a:sym typeface="Wingdings" pitchFamily="2" charset="2"/>
              </a:rPr>
              <a:t>→ V  (</a:t>
            </a:r>
            <a:r>
              <a:rPr kumimoji="1" lang="en-US" altLang="ko-KR" sz="3200" dirty="0" err="1">
                <a:latin typeface="Avenir Light" panose="020B0402020203020204" pitchFamily="34" charset="0"/>
                <a:sym typeface="Wingdings" pitchFamily="2" charset="2"/>
              </a:rPr>
              <a:t>AdvP</a:t>
            </a:r>
            <a:r>
              <a:rPr kumimoji="1" lang="en-US" altLang="ko-KR" sz="3200" dirty="0">
                <a:latin typeface="Avenir Light" panose="020B0402020203020204" pitchFamily="34" charset="0"/>
                <a:sym typeface="Wingdings" pitchFamily="2" charset="2"/>
              </a:rPr>
              <a:t>)</a:t>
            </a:r>
            <a:endParaRPr kumimoji="1" lang="ko-KR" altLang="en-US" sz="3200" dirty="0">
              <a:latin typeface="Avenir Light" panose="020B0402020203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66DCC9-3DD5-3844-8D8E-C4202CCF4495}"/>
              </a:ext>
            </a:extLst>
          </p:cNvPr>
          <p:cNvSpPr txBox="1"/>
          <p:nvPr/>
        </p:nvSpPr>
        <p:spPr>
          <a:xfrm>
            <a:off x="7388942" y="1563334"/>
            <a:ext cx="3259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2400" dirty="0">
                <a:latin typeface="Avenir Light" panose="020B0402020203020204" pitchFamily="34" charset="0"/>
              </a:rPr>
              <a:t>eat</a:t>
            </a:r>
            <a:endParaRPr kumimoji="1" lang="ko-KR" altLang="en-US" dirty="0">
              <a:latin typeface="Avenir Light" panose="020B0402020203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7999FED-5628-F94F-B25A-90ED5EAB2712}"/>
              </a:ext>
            </a:extLst>
          </p:cNvPr>
          <p:cNvSpPr txBox="1"/>
          <p:nvPr/>
        </p:nvSpPr>
        <p:spPr>
          <a:xfrm>
            <a:off x="7379110" y="2187683"/>
            <a:ext cx="3259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2400" dirty="0">
                <a:latin typeface="Avenir Light" panose="020B0402020203020204" pitchFamily="34" charset="0"/>
              </a:rPr>
              <a:t>eat quickly</a:t>
            </a:r>
            <a:endParaRPr kumimoji="1" lang="ko-KR" altLang="en-US" dirty="0">
              <a:latin typeface="Avenir Light" panose="020B0402020203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500A04-FC78-FC4C-8F79-71251B4CE617}"/>
              </a:ext>
            </a:extLst>
          </p:cNvPr>
          <p:cNvSpPr txBox="1"/>
          <p:nvPr/>
        </p:nvSpPr>
        <p:spPr>
          <a:xfrm>
            <a:off x="1430589" y="2831698"/>
            <a:ext cx="5751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3200" dirty="0">
                <a:latin typeface="Avenir Light" panose="020B0402020203020204" pitchFamily="34" charset="0"/>
              </a:rPr>
              <a:t>     VP </a:t>
            </a:r>
            <a:r>
              <a:rPr kumimoji="1" lang="en-US" altLang="ko-KR" sz="3200" dirty="0">
                <a:latin typeface="Avenir Light" panose="020B0402020203020204" pitchFamily="34" charset="0"/>
                <a:sym typeface="Wingdings" pitchFamily="2" charset="2"/>
              </a:rPr>
              <a:t>→ (</a:t>
            </a:r>
            <a:r>
              <a:rPr kumimoji="1" lang="en-US" altLang="ko-KR" sz="3200" dirty="0" err="1">
                <a:latin typeface="Avenir Light" panose="020B0402020203020204" pitchFamily="34" charset="0"/>
                <a:sym typeface="Wingdings" pitchFamily="2" charset="2"/>
              </a:rPr>
              <a:t>AdvP</a:t>
            </a:r>
            <a:r>
              <a:rPr kumimoji="1" lang="en-US" altLang="ko-KR" sz="3200" dirty="0">
                <a:latin typeface="Avenir Light" panose="020B0402020203020204" pitchFamily="34" charset="0"/>
                <a:sym typeface="Wingdings" pitchFamily="2" charset="2"/>
              </a:rPr>
              <a:t>)  V  (</a:t>
            </a:r>
            <a:r>
              <a:rPr kumimoji="1" lang="en-US" altLang="ko-KR" sz="3200" dirty="0" err="1">
                <a:latin typeface="Avenir Light" panose="020B0402020203020204" pitchFamily="34" charset="0"/>
                <a:sym typeface="Wingdings" pitchFamily="2" charset="2"/>
              </a:rPr>
              <a:t>AdvP</a:t>
            </a:r>
            <a:r>
              <a:rPr kumimoji="1" lang="en-US" altLang="ko-KR" sz="3200" dirty="0">
                <a:latin typeface="Avenir Light" panose="020B0402020203020204" pitchFamily="34" charset="0"/>
                <a:sym typeface="Wingdings" pitchFamily="2" charset="2"/>
              </a:rPr>
              <a:t>)</a:t>
            </a:r>
            <a:endParaRPr kumimoji="1" lang="ko-KR" altLang="en-US" sz="3200" dirty="0">
              <a:latin typeface="Avenir Light" panose="020B0402020203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E4AAD3-13A7-2243-812A-A2C2482F53EF}"/>
              </a:ext>
            </a:extLst>
          </p:cNvPr>
          <p:cNvSpPr txBox="1"/>
          <p:nvPr/>
        </p:nvSpPr>
        <p:spPr>
          <a:xfrm>
            <a:off x="7384026" y="2826779"/>
            <a:ext cx="3259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2400" dirty="0">
                <a:latin typeface="Avenir Light" panose="020B0402020203020204" pitchFamily="34" charset="0"/>
              </a:rPr>
              <a:t>always left quietly</a:t>
            </a:r>
            <a:endParaRPr kumimoji="1" lang="ko-KR" altLang="en-US" dirty="0">
              <a:latin typeface="Avenir Light" panose="020B0402020203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23C458-DF4B-5344-8324-41322E3CE83B}"/>
              </a:ext>
            </a:extLst>
          </p:cNvPr>
          <p:cNvSpPr txBox="1"/>
          <p:nvPr/>
        </p:nvSpPr>
        <p:spPr>
          <a:xfrm>
            <a:off x="5797434" y="3805084"/>
            <a:ext cx="677108" cy="58477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en-US" altLang="ko-KR" sz="3200" dirty="0"/>
              <a:t>…</a:t>
            </a:r>
            <a:endParaRPr kumimoji="1" lang="ko-KR" alt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7457F7C-A644-5245-B9C9-D42A843BFD43}"/>
              </a:ext>
            </a:extLst>
          </p:cNvPr>
          <p:cNvSpPr txBox="1"/>
          <p:nvPr/>
        </p:nvSpPr>
        <p:spPr>
          <a:xfrm>
            <a:off x="1435505" y="4635918"/>
            <a:ext cx="9964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3200" dirty="0">
                <a:latin typeface="Avenir Light" panose="020B0402020203020204" pitchFamily="34" charset="0"/>
              </a:rPr>
              <a:t>     VP </a:t>
            </a:r>
            <a:r>
              <a:rPr kumimoji="1" lang="en-US" altLang="ko-KR" sz="3200" dirty="0">
                <a:latin typeface="Avenir Light" panose="020B0402020203020204" pitchFamily="34" charset="0"/>
                <a:sym typeface="Wingdings" pitchFamily="2" charset="2"/>
              </a:rPr>
              <a:t>→ (</a:t>
            </a:r>
            <a:r>
              <a:rPr kumimoji="1" lang="en-US" altLang="ko-KR" sz="3200" dirty="0" err="1">
                <a:latin typeface="Avenir Light" panose="020B0402020203020204" pitchFamily="34" charset="0"/>
                <a:sym typeface="Wingdings" pitchFamily="2" charset="2"/>
              </a:rPr>
              <a:t>AdvP</a:t>
            </a:r>
            <a:r>
              <a:rPr kumimoji="1" lang="en-US" altLang="ko-KR" sz="3200" dirty="0">
                <a:latin typeface="Avenir Light" panose="020B0402020203020204" pitchFamily="34" charset="0"/>
                <a:sym typeface="Wingdings" pitchFamily="2" charset="2"/>
              </a:rPr>
              <a:t>)  V  (NP)  (NP)  (</a:t>
            </a:r>
            <a:r>
              <a:rPr kumimoji="1" lang="en-US" altLang="ko-KR" sz="3200" dirty="0" err="1">
                <a:latin typeface="Avenir Light" panose="020B0402020203020204" pitchFamily="34" charset="0"/>
                <a:sym typeface="Wingdings" pitchFamily="2" charset="2"/>
              </a:rPr>
              <a:t>AdvP</a:t>
            </a:r>
            <a:r>
              <a:rPr kumimoji="1" lang="en-US" altLang="ko-KR" sz="3200" dirty="0">
                <a:latin typeface="Avenir Light" panose="020B0402020203020204" pitchFamily="34" charset="0"/>
                <a:sym typeface="Wingdings" pitchFamily="2" charset="2"/>
              </a:rPr>
              <a:t>)  (PP)  (</a:t>
            </a:r>
            <a:r>
              <a:rPr kumimoji="1" lang="en-US" altLang="ko-KR" sz="3200" dirty="0" err="1">
                <a:latin typeface="Avenir Light" panose="020B0402020203020204" pitchFamily="34" charset="0"/>
                <a:sym typeface="Wingdings" pitchFamily="2" charset="2"/>
              </a:rPr>
              <a:t>AdvP</a:t>
            </a:r>
            <a:r>
              <a:rPr kumimoji="1" lang="en-US" altLang="ko-KR" sz="3200" dirty="0">
                <a:latin typeface="Avenir Light" panose="020B0402020203020204" pitchFamily="34" charset="0"/>
                <a:sym typeface="Wingdings" pitchFamily="2" charset="2"/>
              </a:rPr>
              <a:t>)</a:t>
            </a:r>
            <a:endParaRPr kumimoji="1" lang="ko-KR" altLang="en-US" sz="3200" dirty="0">
              <a:latin typeface="Avenir Light" panose="020B0402020203020204" pitchFamily="34" charset="0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30CD6BDC-F51F-3B4C-9579-21B6A8B0A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435" y="4207182"/>
            <a:ext cx="1789062" cy="2008475"/>
          </a:xfrm>
          <a:prstGeom prst="rect">
            <a:avLst/>
          </a:prstGeom>
        </p:spPr>
      </p:pic>
      <p:sp>
        <p:nvSpPr>
          <p:cNvPr id="20" name="직사각형 19">
            <a:extLst>
              <a:ext uri="{FF2B5EF4-FFF2-40B4-BE49-F238E27FC236}">
                <a16:creationId xmlns:a16="http://schemas.microsoft.com/office/drawing/2014/main" id="{B31F0467-1CAF-F04E-8CFA-654882C8404F}"/>
              </a:ext>
            </a:extLst>
          </p:cNvPr>
          <p:cNvSpPr/>
          <p:nvPr/>
        </p:nvSpPr>
        <p:spPr>
          <a:xfrm>
            <a:off x="11267772" y="4793227"/>
            <a:ext cx="235974" cy="2359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53993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2" grpId="0"/>
      <p:bldP spid="28" grpId="0"/>
      <p:bldP spid="12" grpId="0"/>
      <p:bldP spid="13" grpId="0"/>
      <p:bldP spid="3" grpId="0"/>
      <p:bldP spid="19" grpId="0"/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A9A6EE0-BF92-1148-9C02-30C33A66CCF1}"/>
              </a:ext>
            </a:extLst>
          </p:cNvPr>
          <p:cNvSpPr txBox="1"/>
          <p:nvPr/>
        </p:nvSpPr>
        <p:spPr>
          <a:xfrm>
            <a:off x="562707" y="787790"/>
            <a:ext cx="7430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2400" b="1" dirty="0">
                <a:latin typeface="Avenir Roman" panose="02000503020000020003" pitchFamily="2" charset="0"/>
              </a:rPr>
              <a:t>Phrase v. Clause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40E750-8428-7B43-BE08-6F745D2FAF8D}"/>
              </a:ext>
            </a:extLst>
          </p:cNvPr>
          <p:cNvSpPr txBox="1"/>
          <p:nvPr/>
        </p:nvSpPr>
        <p:spPr>
          <a:xfrm>
            <a:off x="576775" y="562707"/>
            <a:ext cx="26383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1200" b="1" dirty="0">
                <a:solidFill>
                  <a:schemeClr val="bg2">
                    <a:lumMod val="75000"/>
                  </a:schemeClr>
                </a:solidFill>
                <a:latin typeface="Avenir Roman" panose="02000503020000020003" pitchFamily="2" charset="0"/>
              </a:rPr>
              <a:t>SYNTACTIC RULES AND PHRASES</a:t>
            </a:r>
            <a:endParaRPr kumimoji="1" lang="ko-KR" altLang="en-US" sz="1200" b="1" dirty="0">
              <a:solidFill>
                <a:schemeClr val="bg2">
                  <a:lumMod val="75000"/>
                </a:schemeClr>
              </a:solidFill>
              <a:latin typeface="Avenir Roman" panose="02000503020000020003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63C6AC-EBC5-5B4A-A742-3ABE78BF56A2}"/>
              </a:ext>
            </a:extLst>
          </p:cNvPr>
          <p:cNvSpPr txBox="1"/>
          <p:nvPr/>
        </p:nvSpPr>
        <p:spPr>
          <a:xfrm>
            <a:off x="0" y="163707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400" b="1" dirty="0">
                <a:latin typeface="Avenir Book" panose="02000503020000020003" pitchFamily="2" charset="0"/>
              </a:rPr>
              <a:t>Phrase: </a:t>
            </a:r>
            <a:r>
              <a:rPr kumimoji="1" lang="en-US" altLang="ko-KR" sz="2400" dirty="0">
                <a:latin typeface="Avenir Book" panose="02000503020000020003" pitchFamily="2" charset="0"/>
              </a:rPr>
              <a:t>A group of words with </a:t>
            </a:r>
            <a:r>
              <a:rPr kumimoji="1" lang="en-US" altLang="ko-KR" sz="2400" u="sng" dirty="0">
                <a:latin typeface="Avenir Book" panose="02000503020000020003" pitchFamily="2" charset="0"/>
              </a:rPr>
              <a:t>no </a:t>
            </a:r>
            <a:r>
              <a:rPr kumimoji="1" lang="en-US" altLang="ko-KR" sz="2400" b="1" u="sng" dirty="0">
                <a:latin typeface="Avenir Book" panose="02000503020000020003" pitchFamily="2" charset="0"/>
              </a:rPr>
              <a:t>subject-verb</a:t>
            </a:r>
            <a:r>
              <a:rPr kumimoji="1" lang="en-US" altLang="ko-KR" sz="2400" u="sng" dirty="0">
                <a:latin typeface="Avenir Book" panose="02000503020000020003" pitchFamily="2" charset="0"/>
              </a:rPr>
              <a:t> combination</a:t>
            </a:r>
            <a:r>
              <a:rPr kumimoji="1" lang="en-US" altLang="ko-KR" sz="2400" dirty="0">
                <a:latin typeface="Avenir Book" panose="02000503020000020003" pitchFamily="2" charset="0"/>
              </a:rPr>
              <a:t>.</a:t>
            </a:r>
            <a:endParaRPr kumimoji="1" lang="ko-KR" altLang="en-US" sz="2400" dirty="0">
              <a:latin typeface="Avenir Book" panose="02000503020000020003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2D8EEA-69E6-FE40-84B3-7A963013B9A6}"/>
              </a:ext>
            </a:extLst>
          </p:cNvPr>
          <p:cNvSpPr txBox="1"/>
          <p:nvPr/>
        </p:nvSpPr>
        <p:spPr>
          <a:xfrm>
            <a:off x="0" y="226141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400" b="1" dirty="0">
                <a:latin typeface="Avenir Book" panose="02000503020000020003" pitchFamily="2" charset="0"/>
              </a:rPr>
              <a:t>Clause: </a:t>
            </a:r>
            <a:r>
              <a:rPr kumimoji="1" lang="en-US" altLang="ko-KR" sz="2400" dirty="0">
                <a:latin typeface="Avenir Book" panose="02000503020000020003" pitchFamily="2" charset="0"/>
              </a:rPr>
              <a:t>A group of words with </a:t>
            </a:r>
            <a:r>
              <a:rPr kumimoji="1" lang="en-US" altLang="ko-KR" sz="2400" b="1" u="sng" dirty="0">
                <a:latin typeface="Avenir Book" panose="02000503020000020003" pitchFamily="2" charset="0"/>
              </a:rPr>
              <a:t>subject-verb</a:t>
            </a:r>
            <a:r>
              <a:rPr kumimoji="1" lang="en-US" altLang="ko-KR" sz="2400" u="sng" dirty="0">
                <a:latin typeface="Avenir Book" panose="02000503020000020003" pitchFamily="2" charset="0"/>
              </a:rPr>
              <a:t> combination</a:t>
            </a:r>
            <a:r>
              <a:rPr kumimoji="1" lang="en-US" altLang="ko-KR" sz="2400" dirty="0">
                <a:latin typeface="Avenir Book" panose="02000503020000020003" pitchFamily="2" charset="0"/>
              </a:rPr>
              <a:t>.</a:t>
            </a:r>
            <a:endParaRPr kumimoji="1" lang="ko-KR" altLang="en-US" sz="2400" dirty="0">
              <a:latin typeface="Avenir Book" panose="02000503020000020003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ECF88F-C19D-2D41-8941-30376E63E3AD}"/>
              </a:ext>
            </a:extLst>
          </p:cNvPr>
          <p:cNvSpPr txBox="1"/>
          <p:nvPr/>
        </p:nvSpPr>
        <p:spPr>
          <a:xfrm>
            <a:off x="1460091" y="3185656"/>
            <a:ext cx="4188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400" i="1" dirty="0">
                <a:latin typeface="Avenir Light Oblique" panose="020B0402020203090204" pitchFamily="34" charset="0"/>
              </a:rPr>
              <a:t>Independent clause</a:t>
            </a:r>
            <a:endParaRPr kumimoji="1" lang="ko-KR" altLang="en-US" sz="2400" i="1" dirty="0">
              <a:latin typeface="Avenir Light Oblique" panose="020B040202020309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3E8D41-640A-7946-B0C7-8085DB740D80}"/>
              </a:ext>
            </a:extLst>
          </p:cNvPr>
          <p:cNvSpPr txBox="1"/>
          <p:nvPr/>
        </p:nvSpPr>
        <p:spPr>
          <a:xfrm>
            <a:off x="6096000" y="3175824"/>
            <a:ext cx="4188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400" i="1" dirty="0">
                <a:latin typeface="Avenir Light Oblique" panose="020B0402020203090204" pitchFamily="34" charset="0"/>
              </a:rPr>
              <a:t>Dependent clause</a:t>
            </a:r>
            <a:endParaRPr kumimoji="1" lang="ko-KR" altLang="en-US" sz="2400" i="1" dirty="0">
              <a:latin typeface="Avenir Light Oblique" panose="020B040202020309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1211E5-AD17-5F4E-A284-179424AD4B97}"/>
              </a:ext>
            </a:extLst>
          </p:cNvPr>
          <p:cNvSpPr txBox="1"/>
          <p:nvPr/>
        </p:nvSpPr>
        <p:spPr>
          <a:xfrm>
            <a:off x="2168013" y="4277036"/>
            <a:ext cx="2787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800" b="1" i="1" dirty="0">
                <a:latin typeface="Avenir Black Oblique" panose="02000503020000020003" pitchFamily="2" charset="0"/>
              </a:rPr>
              <a:t>SENTENCE</a:t>
            </a:r>
            <a:endParaRPr kumimoji="1" lang="ko-KR" altLang="en-US" b="1" i="1" dirty="0">
              <a:latin typeface="Avenir Black Oblique" panose="02000503020000020003" pitchFamily="2" charset="0"/>
            </a:endParaRP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D636C5E0-A114-7848-B975-6E1BDD95440E}"/>
              </a:ext>
            </a:extLst>
          </p:cNvPr>
          <p:cNvGrpSpPr/>
          <p:nvPr/>
        </p:nvGrpSpPr>
        <p:grpSpPr>
          <a:xfrm>
            <a:off x="6903448" y="3711336"/>
            <a:ext cx="2602068" cy="2803494"/>
            <a:chOff x="5037597" y="3789036"/>
            <a:chExt cx="2085873" cy="2405287"/>
          </a:xfrm>
        </p:grpSpPr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B9EA66D7-7DDE-9F45-AA9E-DB76CD5199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13292"/>
            <a:stretch/>
          </p:blipFill>
          <p:spPr>
            <a:xfrm>
              <a:off x="5037597" y="3789036"/>
              <a:ext cx="2085873" cy="240528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403695C-1957-9D42-9411-34AB484A69A6}"/>
                </a:ext>
              </a:extLst>
            </p:cNvPr>
            <p:cNvSpPr txBox="1"/>
            <p:nvPr/>
          </p:nvSpPr>
          <p:spPr>
            <a:xfrm>
              <a:off x="5073445" y="4114801"/>
              <a:ext cx="2020529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ko-KR" sz="2400" b="1" i="1" dirty="0">
                  <a:latin typeface="Avenir Black Oblique" panose="02000503020000020003" pitchFamily="2" charset="0"/>
                </a:rPr>
                <a:t>SENTENCES</a:t>
              </a:r>
              <a:endParaRPr kumimoji="1" lang="ko-KR" altLang="en-US" b="1" i="1" dirty="0">
                <a:latin typeface="Avenir Black Oblique" panose="02000503020000020003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886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7" grpId="0"/>
      <p:bldP spid="18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A9A6EE0-BF92-1148-9C02-30C33A66CCF1}"/>
              </a:ext>
            </a:extLst>
          </p:cNvPr>
          <p:cNvSpPr txBox="1"/>
          <p:nvPr/>
        </p:nvSpPr>
        <p:spPr>
          <a:xfrm>
            <a:off x="562707" y="787790"/>
            <a:ext cx="7430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2400" b="1" dirty="0">
                <a:latin typeface="Avenir Roman" panose="02000503020000020003" pitchFamily="2" charset="0"/>
              </a:rPr>
              <a:t>Phrase v. Clause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40E750-8428-7B43-BE08-6F745D2FAF8D}"/>
              </a:ext>
            </a:extLst>
          </p:cNvPr>
          <p:cNvSpPr txBox="1"/>
          <p:nvPr/>
        </p:nvSpPr>
        <p:spPr>
          <a:xfrm>
            <a:off x="576775" y="562707"/>
            <a:ext cx="26383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1200" b="1" dirty="0">
                <a:solidFill>
                  <a:schemeClr val="bg2">
                    <a:lumMod val="75000"/>
                  </a:schemeClr>
                </a:solidFill>
                <a:latin typeface="Avenir Roman" panose="02000503020000020003" pitchFamily="2" charset="0"/>
              </a:rPr>
              <a:t>SYNTACTIC RULES AND PHRASES</a:t>
            </a:r>
            <a:endParaRPr kumimoji="1" lang="ko-KR" altLang="en-US" sz="1200" b="1" dirty="0">
              <a:solidFill>
                <a:schemeClr val="bg2">
                  <a:lumMod val="75000"/>
                </a:schemeClr>
              </a:solidFill>
              <a:latin typeface="Avenir Roman" panose="02000503020000020003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63C6AC-EBC5-5B4A-A742-3ABE78BF56A2}"/>
              </a:ext>
            </a:extLst>
          </p:cNvPr>
          <p:cNvSpPr txBox="1"/>
          <p:nvPr/>
        </p:nvSpPr>
        <p:spPr>
          <a:xfrm>
            <a:off x="0" y="163707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400" b="1" dirty="0">
                <a:latin typeface="Avenir Book" panose="02000503020000020003" pitchFamily="2" charset="0"/>
              </a:rPr>
              <a:t>Phrase: </a:t>
            </a:r>
            <a:r>
              <a:rPr kumimoji="1" lang="en-US" altLang="ko-KR" sz="2400" dirty="0">
                <a:latin typeface="Avenir Book" panose="02000503020000020003" pitchFamily="2" charset="0"/>
              </a:rPr>
              <a:t>A group of words with </a:t>
            </a:r>
            <a:r>
              <a:rPr kumimoji="1" lang="en-US" altLang="ko-KR" sz="2400" u="sng" dirty="0">
                <a:latin typeface="Avenir Book" panose="02000503020000020003" pitchFamily="2" charset="0"/>
              </a:rPr>
              <a:t>no </a:t>
            </a:r>
            <a:r>
              <a:rPr kumimoji="1" lang="en-US" altLang="ko-KR" sz="2400" b="1" u="sng" dirty="0">
                <a:latin typeface="Avenir Book" panose="02000503020000020003" pitchFamily="2" charset="0"/>
              </a:rPr>
              <a:t>subject-verb</a:t>
            </a:r>
            <a:r>
              <a:rPr kumimoji="1" lang="en-US" altLang="ko-KR" sz="2400" u="sng" dirty="0">
                <a:latin typeface="Avenir Book" panose="02000503020000020003" pitchFamily="2" charset="0"/>
              </a:rPr>
              <a:t> combination</a:t>
            </a:r>
            <a:r>
              <a:rPr kumimoji="1" lang="en-US" altLang="ko-KR" sz="2400" dirty="0">
                <a:latin typeface="Avenir Book" panose="02000503020000020003" pitchFamily="2" charset="0"/>
              </a:rPr>
              <a:t>.</a:t>
            </a:r>
            <a:endParaRPr kumimoji="1" lang="ko-KR" altLang="en-US" sz="2400" dirty="0">
              <a:latin typeface="Avenir Book" panose="02000503020000020003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2D8EEA-69E6-FE40-84B3-7A963013B9A6}"/>
              </a:ext>
            </a:extLst>
          </p:cNvPr>
          <p:cNvSpPr txBox="1"/>
          <p:nvPr/>
        </p:nvSpPr>
        <p:spPr>
          <a:xfrm>
            <a:off x="0" y="226141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400" b="1" dirty="0">
                <a:latin typeface="Avenir Book" panose="02000503020000020003" pitchFamily="2" charset="0"/>
              </a:rPr>
              <a:t>Clause: </a:t>
            </a:r>
            <a:r>
              <a:rPr kumimoji="1" lang="en-US" altLang="ko-KR" sz="2400" dirty="0">
                <a:latin typeface="Avenir Book" panose="02000503020000020003" pitchFamily="2" charset="0"/>
              </a:rPr>
              <a:t>A group of words with </a:t>
            </a:r>
            <a:r>
              <a:rPr kumimoji="1" lang="en-US" altLang="ko-KR" sz="2400" b="1" u="sng" dirty="0">
                <a:latin typeface="Avenir Book" panose="02000503020000020003" pitchFamily="2" charset="0"/>
              </a:rPr>
              <a:t>subject-verb</a:t>
            </a:r>
            <a:r>
              <a:rPr kumimoji="1" lang="en-US" altLang="ko-KR" sz="2400" u="sng" dirty="0">
                <a:latin typeface="Avenir Book" panose="02000503020000020003" pitchFamily="2" charset="0"/>
              </a:rPr>
              <a:t> combination</a:t>
            </a:r>
            <a:r>
              <a:rPr kumimoji="1" lang="en-US" altLang="ko-KR" sz="2400" dirty="0">
                <a:latin typeface="Avenir Book" panose="02000503020000020003" pitchFamily="2" charset="0"/>
              </a:rPr>
              <a:t>.</a:t>
            </a:r>
            <a:endParaRPr kumimoji="1" lang="ko-KR" altLang="en-US" sz="2400" dirty="0">
              <a:latin typeface="Avenir Book" panose="02000503020000020003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ECF88F-C19D-2D41-8941-30376E63E3AD}"/>
              </a:ext>
            </a:extLst>
          </p:cNvPr>
          <p:cNvSpPr txBox="1"/>
          <p:nvPr/>
        </p:nvSpPr>
        <p:spPr>
          <a:xfrm>
            <a:off x="1460091" y="3185656"/>
            <a:ext cx="4188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400" i="1" dirty="0">
                <a:latin typeface="Avenir Light Oblique" panose="020B0402020203090204" pitchFamily="34" charset="0"/>
              </a:rPr>
              <a:t>Independent clause</a:t>
            </a:r>
            <a:endParaRPr kumimoji="1" lang="ko-KR" altLang="en-US" sz="2400" i="1" dirty="0">
              <a:latin typeface="Avenir Light Oblique" panose="020B040202020309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3E8D41-640A-7946-B0C7-8085DB740D80}"/>
              </a:ext>
            </a:extLst>
          </p:cNvPr>
          <p:cNvSpPr txBox="1"/>
          <p:nvPr/>
        </p:nvSpPr>
        <p:spPr>
          <a:xfrm>
            <a:off x="6096000" y="3175824"/>
            <a:ext cx="4188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400" i="1" dirty="0">
                <a:latin typeface="Avenir Light Oblique" panose="020B0402020203090204" pitchFamily="34" charset="0"/>
              </a:rPr>
              <a:t>Dependent clause</a:t>
            </a:r>
            <a:endParaRPr kumimoji="1" lang="ko-KR" altLang="en-US" sz="2400" i="1" dirty="0">
              <a:latin typeface="Avenir Light Oblique" panose="020B040202020309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1211E5-AD17-5F4E-A284-179424AD4B97}"/>
              </a:ext>
            </a:extLst>
          </p:cNvPr>
          <p:cNvSpPr txBox="1"/>
          <p:nvPr/>
        </p:nvSpPr>
        <p:spPr>
          <a:xfrm>
            <a:off x="2168013" y="4277036"/>
            <a:ext cx="2787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800" b="1" i="1" dirty="0">
                <a:latin typeface="Avenir Black Oblique" panose="02000503020000020003" pitchFamily="2" charset="0"/>
              </a:rPr>
              <a:t>SENTENCE</a:t>
            </a:r>
            <a:endParaRPr kumimoji="1" lang="ko-KR" altLang="en-US" b="1" i="1" dirty="0">
              <a:latin typeface="Avenir Black Oblique" panose="02000503020000020003" pitchFamily="2" charset="0"/>
            </a:endParaRP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D636C5E0-A114-7848-B975-6E1BDD95440E}"/>
              </a:ext>
            </a:extLst>
          </p:cNvPr>
          <p:cNvGrpSpPr/>
          <p:nvPr/>
        </p:nvGrpSpPr>
        <p:grpSpPr>
          <a:xfrm>
            <a:off x="6881145" y="3744790"/>
            <a:ext cx="2602068" cy="2803494"/>
            <a:chOff x="5037597" y="3789036"/>
            <a:chExt cx="2085873" cy="2405287"/>
          </a:xfrm>
        </p:grpSpPr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B9EA66D7-7DDE-9F45-AA9E-DB76CD5199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13292"/>
            <a:stretch/>
          </p:blipFill>
          <p:spPr>
            <a:xfrm>
              <a:off x="5037597" y="3789036"/>
              <a:ext cx="2085873" cy="240528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403695C-1957-9D42-9411-34AB484A69A6}"/>
                </a:ext>
              </a:extLst>
            </p:cNvPr>
            <p:cNvSpPr txBox="1"/>
            <p:nvPr/>
          </p:nvSpPr>
          <p:spPr>
            <a:xfrm>
              <a:off x="5073445" y="4114801"/>
              <a:ext cx="2020529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ko-KR" sz="2400" b="1" i="1" dirty="0">
                  <a:latin typeface="Avenir Black Oblique" panose="02000503020000020003" pitchFamily="2" charset="0"/>
                </a:rPr>
                <a:t>SENTENCES</a:t>
              </a:r>
              <a:endParaRPr kumimoji="1" lang="ko-KR" altLang="en-US" b="1" i="1" dirty="0">
                <a:latin typeface="Avenir Black Oblique" panose="02000503020000020003" pitchFamily="2" charset="0"/>
              </a:endParaRPr>
            </a:p>
          </p:txBody>
        </p:sp>
      </p:grp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7B9176D8-FB1A-BB44-91DD-97DDDF39CE7D}"/>
              </a:ext>
            </a:extLst>
          </p:cNvPr>
          <p:cNvSpPr/>
          <p:nvPr/>
        </p:nvSpPr>
        <p:spPr>
          <a:xfrm>
            <a:off x="267286" y="239151"/>
            <a:ext cx="11662117" cy="6330461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D9F35073-B162-DE4C-9B1E-23822B5CB112}"/>
              </a:ext>
            </a:extLst>
          </p:cNvPr>
          <p:cNvGrpSpPr/>
          <p:nvPr/>
        </p:nvGrpSpPr>
        <p:grpSpPr>
          <a:xfrm>
            <a:off x="3097161" y="1559436"/>
            <a:ext cx="5427407" cy="3808978"/>
            <a:chOff x="1179871" y="4317384"/>
            <a:chExt cx="3084548" cy="2319389"/>
          </a:xfrm>
        </p:grpSpPr>
        <p:pic>
          <p:nvPicPr>
            <p:cNvPr id="20" name="그림 19">
              <a:extLst>
                <a:ext uri="{FF2B5EF4-FFF2-40B4-BE49-F238E27FC236}">
                  <a16:creationId xmlns:a16="http://schemas.microsoft.com/office/drawing/2014/main" id="{E880837F-7DC5-3C45-B43A-8B41F3809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79871" y="4317384"/>
              <a:ext cx="3084548" cy="2319389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FBC0F84-4B07-724F-AC37-CC9599D412ED}"/>
                </a:ext>
              </a:extLst>
            </p:cNvPr>
            <p:cNvSpPr txBox="1"/>
            <p:nvPr/>
          </p:nvSpPr>
          <p:spPr>
            <a:xfrm>
              <a:off x="2830730" y="4365375"/>
              <a:ext cx="1062845" cy="37482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ko-KR" sz="4000" b="1" i="1" dirty="0">
                  <a:latin typeface="Avenir Black Oblique" panose="02000503020000020003" pitchFamily="2" charset="0"/>
                </a:rPr>
                <a:t>SAT</a:t>
              </a:r>
              <a:endParaRPr kumimoji="1" lang="ko-KR" altLang="en-US" sz="2000" b="1" i="1" dirty="0">
                <a:latin typeface="Avenir Black Oblique" panose="02000503020000020003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509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A9A6EE0-BF92-1148-9C02-30C33A66CCF1}"/>
              </a:ext>
            </a:extLst>
          </p:cNvPr>
          <p:cNvSpPr txBox="1"/>
          <p:nvPr/>
        </p:nvSpPr>
        <p:spPr>
          <a:xfrm>
            <a:off x="562707" y="787790"/>
            <a:ext cx="3847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2400" b="1" dirty="0">
                <a:latin typeface="Avenir Roman" panose="02000503020000020003" pitchFamily="2" charset="0"/>
              </a:rPr>
              <a:t>Formation of Sentences</a:t>
            </a:r>
            <a:endParaRPr kumimoji="1" lang="ko-KR" altLang="en-US" sz="2400" b="1" dirty="0">
              <a:latin typeface="Avenir Roman" panose="02000503020000020003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40E750-8428-7B43-BE08-6F745D2FAF8D}"/>
              </a:ext>
            </a:extLst>
          </p:cNvPr>
          <p:cNvSpPr txBox="1"/>
          <p:nvPr/>
        </p:nvSpPr>
        <p:spPr>
          <a:xfrm>
            <a:off x="576775" y="562707"/>
            <a:ext cx="26383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1200" b="1" dirty="0">
                <a:solidFill>
                  <a:schemeClr val="bg2">
                    <a:lumMod val="75000"/>
                  </a:schemeClr>
                </a:solidFill>
                <a:latin typeface="Avenir Roman" panose="02000503020000020003" pitchFamily="2" charset="0"/>
              </a:rPr>
              <a:t>SYNTACTIC RULES AND PHRASES</a:t>
            </a:r>
            <a:endParaRPr kumimoji="1" lang="ko-KR" altLang="en-US" b="1" dirty="0">
              <a:solidFill>
                <a:schemeClr val="bg2">
                  <a:lumMod val="75000"/>
                </a:schemeClr>
              </a:solidFill>
              <a:latin typeface="Avenir Roman" panose="02000503020000020003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81B104-D871-CD44-A8E1-26F969D68BAD}"/>
              </a:ext>
            </a:extLst>
          </p:cNvPr>
          <p:cNvSpPr txBox="1"/>
          <p:nvPr/>
        </p:nvSpPr>
        <p:spPr>
          <a:xfrm>
            <a:off x="0" y="1622322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200" i="1" dirty="0">
                <a:latin typeface="Avenir Book" panose="02000503020000020003" pitchFamily="2" charset="0"/>
              </a:rPr>
              <a:t>Keep in mind </a:t>
            </a:r>
            <a:r>
              <a:rPr kumimoji="1" lang="en-US" altLang="ko-KR" sz="2200" dirty="0">
                <a:latin typeface="Avenir Book" panose="02000503020000020003" pitchFamily="2" charset="0"/>
              </a:rPr>
              <a:t>that  </a:t>
            </a:r>
            <a:r>
              <a:rPr kumimoji="1" lang="en-US" altLang="ko-KR" sz="2400" b="1" dirty="0">
                <a:latin typeface="Avenir Book" panose="02000503020000020003" pitchFamily="2" charset="0"/>
              </a:rPr>
              <a:t>Independent clause = Sentence = Has subject-verb combination</a:t>
            </a:r>
            <a:r>
              <a:rPr kumimoji="1" lang="en-US" altLang="ko-KR" sz="2400" dirty="0">
                <a:latin typeface="Avenir Book" panose="02000503020000020003" pitchFamily="2" charset="0"/>
              </a:rPr>
              <a:t>.</a:t>
            </a:r>
            <a:endParaRPr kumimoji="1" lang="ko-KR" altLang="en-US" sz="2400" dirty="0">
              <a:latin typeface="Avenir Book" panose="02000503020000020003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29529C-3D90-EC4A-98C7-0C2B4A12D967}"/>
              </a:ext>
            </a:extLst>
          </p:cNvPr>
          <p:cNvSpPr txBox="1"/>
          <p:nvPr/>
        </p:nvSpPr>
        <p:spPr>
          <a:xfrm>
            <a:off x="1052056" y="2266341"/>
            <a:ext cx="10805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800" dirty="0">
                <a:latin typeface="Avenir Light" panose="020B0402020203020204" pitchFamily="34" charset="0"/>
              </a:rPr>
              <a:t>How would you express independent clause (TP)?</a:t>
            </a:r>
            <a:endParaRPr kumimoji="1" lang="ko-KR" altLang="en-US" sz="2800" dirty="0">
              <a:latin typeface="Avenir Light" panose="020B0402020203020204" pitchFamily="34" charset="0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66C72F95-375C-D94B-97BF-6E355D73E93D}"/>
              </a:ext>
            </a:extLst>
          </p:cNvPr>
          <p:cNvSpPr/>
          <p:nvPr/>
        </p:nvSpPr>
        <p:spPr>
          <a:xfrm>
            <a:off x="1807585" y="2381684"/>
            <a:ext cx="235974" cy="2359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66492E-2BAE-5748-82D4-B86876D41F74}"/>
              </a:ext>
            </a:extLst>
          </p:cNvPr>
          <p:cNvSpPr txBox="1"/>
          <p:nvPr/>
        </p:nvSpPr>
        <p:spPr>
          <a:xfrm>
            <a:off x="2816942" y="3618277"/>
            <a:ext cx="5751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3200" dirty="0">
                <a:latin typeface="Avenir Light" panose="020B0402020203020204" pitchFamily="34" charset="0"/>
              </a:rPr>
              <a:t>TP </a:t>
            </a:r>
            <a:r>
              <a:rPr kumimoji="1" lang="en-US" altLang="ko-KR" sz="3200" dirty="0">
                <a:latin typeface="Avenir Light" panose="020B0402020203020204" pitchFamily="34" charset="0"/>
                <a:sym typeface="Wingdings" pitchFamily="2" charset="2"/>
              </a:rPr>
              <a:t>→ NP  VP</a:t>
            </a:r>
            <a:endParaRPr kumimoji="1" lang="ko-KR" altLang="en-US" sz="3200" dirty="0">
              <a:latin typeface="Avenir Light" panose="020B0402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71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8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53AC130-5902-364B-A0AE-7C222888B5EF}"/>
              </a:ext>
            </a:extLst>
          </p:cNvPr>
          <p:cNvSpPr txBox="1"/>
          <p:nvPr/>
        </p:nvSpPr>
        <p:spPr>
          <a:xfrm>
            <a:off x="1" y="206795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4400" b="1" dirty="0">
                <a:solidFill>
                  <a:schemeClr val="bg1"/>
                </a:solidFill>
                <a:latin typeface="Avenir Heavy" panose="02000503020000020003" pitchFamily="2" charset="0"/>
              </a:rPr>
              <a:t>Brief Introduction</a:t>
            </a:r>
            <a:endParaRPr kumimoji="1" lang="ko-KR" altLang="en-US" sz="4400" b="1" dirty="0">
              <a:solidFill>
                <a:schemeClr val="bg1"/>
              </a:solidFill>
              <a:latin typeface="Avenir Heavy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08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8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53AC130-5902-364B-A0AE-7C222888B5EF}"/>
              </a:ext>
            </a:extLst>
          </p:cNvPr>
          <p:cNvSpPr txBox="1"/>
          <p:nvPr/>
        </p:nvSpPr>
        <p:spPr>
          <a:xfrm>
            <a:off x="1" y="2067951"/>
            <a:ext cx="12192000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4400" b="1" u="sng" dirty="0">
                <a:solidFill>
                  <a:schemeClr val="bg1"/>
                </a:solidFill>
                <a:latin typeface="Avenir Heavy" panose="02000503020000020003" pitchFamily="2" charset="0"/>
              </a:rPr>
              <a:t>Part 4</a:t>
            </a:r>
          </a:p>
          <a:p>
            <a:pPr algn="ctr"/>
            <a:endParaRPr kumimoji="1" lang="en-US" altLang="ko-KR" sz="1500" b="1" u="sng" dirty="0">
              <a:solidFill>
                <a:schemeClr val="bg1"/>
              </a:solidFill>
              <a:latin typeface="Avenir Heavy" panose="02000503020000020003" pitchFamily="2" charset="0"/>
            </a:endParaRPr>
          </a:p>
          <a:p>
            <a:pPr algn="ctr"/>
            <a:r>
              <a:rPr kumimoji="1" lang="en-US" altLang="ko-KR" sz="4400" b="1" dirty="0">
                <a:solidFill>
                  <a:schemeClr val="bg1"/>
                </a:solidFill>
                <a:latin typeface="Avenir Heavy" panose="02000503020000020003" pitchFamily="2" charset="0"/>
              </a:rPr>
              <a:t>Syntactic Diagrams</a:t>
            </a:r>
            <a:endParaRPr kumimoji="1" lang="ko-KR" altLang="en-US" sz="4400" b="1" dirty="0">
              <a:solidFill>
                <a:schemeClr val="bg1"/>
              </a:solidFill>
              <a:latin typeface="Avenir Heavy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6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A9A6EE0-BF92-1148-9C02-30C33A66CCF1}"/>
              </a:ext>
            </a:extLst>
          </p:cNvPr>
          <p:cNvSpPr txBox="1"/>
          <p:nvPr/>
        </p:nvSpPr>
        <p:spPr>
          <a:xfrm>
            <a:off x="562707" y="787790"/>
            <a:ext cx="3847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2400" b="1" dirty="0">
                <a:latin typeface="Avenir Roman" panose="02000503020000020003" pitchFamily="2" charset="0"/>
              </a:rPr>
              <a:t>Tree Diagrams</a:t>
            </a:r>
            <a:endParaRPr kumimoji="1" lang="ko-KR" altLang="en-US" sz="2400" b="1" dirty="0">
              <a:latin typeface="Avenir Roman" panose="02000503020000020003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40E750-8428-7B43-BE08-6F745D2FAF8D}"/>
              </a:ext>
            </a:extLst>
          </p:cNvPr>
          <p:cNvSpPr txBox="1"/>
          <p:nvPr/>
        </p:nvSpPr>
        <p:spPr>
          <a:xfrm>
            <a:off x="576775" y="562707"/>
            <a:ext cx="26383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1200" b="1" dirty="0">
                <a:solidFill>
                  <a:schemeClr val="bg2">
                    <a:lumMod val="75000"/>
                  </a:schemeClr>
                </a:solidFill>
                <a:latin typeface="Avenir Roman" panose="02000503020000020003" pitchFamily="2" charset="0"/>
              </a:rPr>
              <a:t>SYNTACTIC DIAGRAMS</a:t>
            </a:r>
            <a:endParaRPr kumimoji="1" lang="ko-KR" altLang="en-US" b="1" dirty="0">
              <a:solidFill>
                <a:schemeClr val="bg2">
                  <a:lumMod val="75000"/>
                </a:schemeClr>
              </a:solidFill>
              <a:latin typeface="Avenir Roman" panose="02000503020000020003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09E2C5-E7F7-8840-9264-14433BBDF446}"/>
              </a:ext>
            </a:extLst>
          </p:cNvPr>
          <p:cNvSpPr txBox="1"/>
          <p:nvPr/>
        </p:nvSpPr>
        <p:spPr>
          <a:xfrm>
            <a:off x="0" y="175505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300" dirty="0">
                <a:latin typeface="Avenir Book" panose="02000503020000020003" pitchFamily="2" charset="0"/>
              </a:rPr>
              <a:t>A way to indicate the </a:t>
            </a:r>
            <a:r>
              <a:rPr kumimoji="1" lang="en-US" altLang="ko-KR" sz="2300" b="1" dirty="0">
                <a:latin typeface="Avenir Book" panose="02000503020000020003" pitchFamily="2" charset="0"/>
              </a:rPr>
              <a:t>hierarchical</a:t>
            </a:r>
            <a:r>
              <a:rPr kumimoji="1" lang="en-US" altLang="ko-KR" sz="2300" dirty="0">
                <a:latin typeface="Avenir Book" panose="02000503020000020003" pitchFamily="2" charset="0"/>
              </a:rPr>
              <a:t> structure of sentence constituents by linking words</a:t>
            </a:r>
            <a:endParaRPr kumimoji="1" lang="ko-KR" altLang="en-US" sz="2300" dirty="0">
              <a:latin typeface="Avenir Book" panose="02000503020000020003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948AAC-006C-5248-A38D-36CC18B7CC43}"/>
              </a:ext>
            </a:extLst>
          </p:cNvPr>
          <p:cNvSpPr txBox="1"/>
          <p:nvPr/>
        </p:nvSpPr>
        <p:spPr>
          <a:xfrm>
            <a:off x="0" y="226142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400" dirty="0">
                <a:latin typeface="Avenir Book" panose="02000503020000020003" pitchFamily="2" charset="0"/>
              </a:rPr>
              <a:t>But how do we link words?</a:t>
            </a:r>
            <a:endParaRPr kumimoji="1" lang="ko-KR" altLang="en-US" sz="2400" dirty="0">
              <a:latin typeface="Avenir Book" panose="02000503020000020003" pitchFamily="2" charset="0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A3ABDCAC-9057-E646-9540-56D109CF52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4345" y="2976276"/>
            <a:ext cx="4815273" cy="3194131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2421D5EE-D0F2-A441-995D-929702126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4563" y="2971144"/>
            <a:ext cx="3197122" cy="319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43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A9A6EE0-BF92-1148-9C02-30C33A66CCF1}"/>
              </a:ext>
            </a:extLst>
          </p:cNvPr>
          <p:cNvSpPr txBox="1"/>
          <p:nvPr/>
        </p:nvSpPr>
        <p:spPr>
          <a:xfrm>
            <a:off x="562707" y="787790"/>
            <a:ext cx="3847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2400" b="1" dirty="0">
                <a:latin typeface="Avenir Roman" panose="02000503020000020003" pitchFamily="2" charset="0"/>
              </a:rPr>
              <a:t>Tree Diagrams</a:t>
            </a:r>
            <a:endParaRPr kumimoji="1" lang="ko-KR" altLang="en-US" sz="2400" b="1" dirty="0">
              <a:latin typeface="Avenir Roman" panose="02000503020000020003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40E750-8428-7B43-BE08-6F745D2FAF8D}"/>
              </a:ext>
            </a:extLst>
          </p:cNvPr>
          <p:cNvSpPr txBox="1"/>
          <p:nvPr/>
        </p:nvSpPr>
        <p:spPr>
          <a:xfrm>
            <a:off x="576775" y="562707"/>
            <a:ext cx="26383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1200" b="1" dirty="0">
                <a:solidFill>
                  <a:schemeClr val="bg2">
                    <a:lumMod val="75000"/>
                  </a:schemeClr>
                </a:solidFill>
                <a:latin typeface="Avenir Roman" panose="02000503020000020003" pitchFamily="2" charset="0"/>
              </a:rPr>
              <a:t>SYNTACTIC DIAGRAMS</a:t>
            </a:r>
            <a:endParaRPr kumimoji="1" lang="ko-KR" altLang="en-US" b="1" dirty="0">
              <a:solidFill>
                <a:schemeClr val="bg2">
                  <a:lumMod val="75000"/>
                </a:schemeClr>
              </a:solidFill>
              <a:latin typeface="Avenir Roman" panose="02000503020000020003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09E2C5-E7F7-8840-9264-14433BBDF446}"/>
              </a:ext>
            </a:extLst>
          </p:cNvPr>
          <p:cNvSpPr txBox="1"/>
          <p:nvPr/>
        </p:nvSpPr>
        <p:spPr>
          <a:xfrm>
            <a:off x="0" y="175505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300" dirty="0">
                <a:latin typeface="Avenir Book" panose="02000503020000020003" pitchFamily="2" charset="0"/>
              </a:rPr>
              <a:t>A way to indicate the </a:t>
            </a:r>
            <a:r>
              <a:rPr kumimoji="1" lang="en-US" altLang="ko-KR" sz="2300" b="1" dirty="0">
                <a:latin typeface="Avenir Book" panose="02000503020000020003" pitchFamily="2" charset="0"/>
              </a:rPr>
              <a:t>hierarchical</a:t>
            </a:r>
            <a:r>
              <a:rPr kumimoji="1" lang="en-US" altLang="ko-KR" sz="2300" dirty="0">
                <a:latin typeface="Avenir Book" panose="02000503020000020003" pitchFamily="2" charset="0"/>
              </a:rPr>
              <a:t> structure of sentence constituents by linking words</a:t>
            </a:r>
            <a:endParaRPr kumimoji="1" lang="ko-KR" altLang="en-US" sz="2300" dirty="0">
              <a:latin typeface="Avenir Book" panose="02000503020000020003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948AAC-006C-5248-A38D-36CC18B7CC43}"/>
              </a:ext>
            </a:extLst>
          </p:cNvPr>
          <p:cNvSpPr txBox="1"/>
          <p:nvPr/>
        </p:nvSpPr>
        <p:spPr>
          <a:xfrm>
            <a:off x="0" y="226142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400" dirty="0">
                <a:latin typeface="Avenir Book" panose="02000503020000020003" pitchFamily="2" charset="0"/>
              </a:rPr>
              <a:t>But how do we link words?</a:t>
            </a:r>
            <a:endParaRPr kumimoji="1" lang="ko-KR" altLang="en-US" sz="2400" dirty="0">
              <a:latin typeface="Avenir Book" panose="02000503020000020003" pitchFamily="2" charset="0"/>
            </a:endParaRP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D3F36084-9CFC-DD49-A062-8DEEF081D226}"/>
              </a:ext>
            </a:extLst>
          </p:cNvPr>
          <p:cNvGrpSpPr/>
          <p:nvPr/>
        </p:nvGrpSpPr>
        <p:grpSpPr>
          <a:xfrm>
            <a:off x="2028723" y="2971144"/>
            <a:ext cx="8026535" cy="3199263"/>
            <a:chOff x="2333523" y="2940664"/>
            <a:chExt cx="8026535" cy="3199263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A3ABDCAC-9057-E646-9540-56D109CF5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4785" y="2945796"/>
              <a:ext cx="4815273" cy="3194131"/>
            </a:xfrm>
            <a:prstGeom prst="rect">
              <a:avLst/>
            </a:prstGeom>
          </p:spPr>
        </p:pic>
        <p:pic>
          <p:nvPicPr>
            <p:cNvPr id="14" name="그림 13">
              <a:extLst>
                <a:ext uri="{FF2B5EF4-FFF2-40B4-BE49-F238E27FC236}">
                  <a16:creationId xmlns:a16="http://schemas.microsoft.com/office/drawing/2014/main" id="{2421D5EE-D0F2-A441-995D-929702126A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33523" y="2940664"/>
              <a:ext cx="3197122" cy="3197122"/>
            </a:xfrm>
            <a:prstGeom prst="rect">
              <a:avLst/>
            </a:prstGeom>
          </p:spPr>
        </p:pic>
      </p:grpSp>
      <p:sp>
        <p:nvSpPr>
          <p:cNvPr id="9" name="직사각형 8">
            <a:extLst>
              <a:ext uri="{FF2B5EF4-FFF2-40B4-BE49-F238E27FC236}">
                <a16:creationId xmlns:a16="http://schemas.microsoft.com/office/drawing/2014/main" id="{0374F0A3-7C89-3A43-9ADD-47E8C23B83E1}"/>
              </a:ext>
            </a:extLst>
          </p:cNvPr>
          <p:cNvSpPr/>
          <p:nvPr/>
        </p:nvSpPr>
        <p:spPr>
          <a:xfrm>
            <a:off x="267286" y="2727960"/>
            <a:ext cx="11662117" cy="3841652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AA333E-BB84-2B47-9734-ED2C0D9E5B40}"/>
              </a:ext>
            </a:extLst>
          </p:cNvPr>
          <p:cNvSpPr txBox="1"/>
          <p:nvPr/>
        </p:nvSpPr>
        <p:spPr>
          <a:xfrm>
            <a:off x="0" y="3982799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4800" dirty="0">
                <a:latin typeface="Avenir Roman" panose="02000503020000020003" pitchFamily="2" charset="0"/>
              </a:rPr>
              <a:t>RULES</a:t>
            </a:r>
            <a:endParaRPr kumimoji="1" lang="ko-KR" altLang="en-US" sz="4800" dirty="0">
              <a:latin typeface="Avenir Roman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26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A9A6EE0-BF92-1148-9C02-30C33A66CCF1}"/>
              </a:ext>
            </a:extLst>
          </p:cNvPr>
          <p:cNvSpPr txBox="1"/>
          <p:nvPr/>
        </p:nvSpPr>
        <p:spPr>
          <a:xfrm>
            <a:off x="562707" y="787790"/>
            <a:ext cx="4268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2400" b="1" dirty="0">
                <a:latin typeface="Avenir Roman" panose="02000503020000020003" pitchFamily="2" charset="0"/>
              </a:rPr>
              <a:t>Concept of Tree Diagrams</a:t>
            </a:r>
            <a:endParaRPr kumimoji="1" lang="ko-KR" altLang="en-US" sz="2400" b="1" dirty="0">
              <a:latin typeface="Avenir Roman" panose="02000503020000020003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40E750-8428-7B43-BE08-6F745D2FAF8D}"/>
              </a:ext>
            </a:extLst>
          </p:cNvPr>
          <p:cNvSpPr txBox="1"/>
          <p:nvPr/>
        </p:nvSpPr>
        <p:spPr>
          <a:xfrm>
            <a:off x="576775" y="562707"/>
            <a:ext cx="26383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1200" b="1" dirty="0">
                <a:solidFill>
                  <a:schemeClr val="bg2">
                    <a:lumMod val="75000"/>
                  </a:schemeClr>
                </a:solidFill>
                <a:latin typeface="Avenir Roman" panose="02000503020000020003" pitchFamily="2" charset="0"/>
              </a:rPr>
              <a:t>SYNTACTIC DIAGRAMS</a:t>
            </a:r>
            <a:endParaRPr kumimoji="1" lang="ko-KR" altLang="en-US" b="1" dirty="0">
              <a:solidFill>
                <a:schemeClr val="bg2">
                  <a:lumMod val="75000"/>
                </a:schemeClr>
              </a:solidFill>
              <a:latin typeface="Avenir Roman" panose="02000503020000020003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09E2C5-E7F7-8840-9264-14433BBDF446}"/>
              </a:ext>
            </a:extLst>
          </p:cNvPr>
          <p:cNvSpPr txBox="1"/>
          <p:nvPr/>
        </p:nvSpPr>
        <p:spPr>
          <a:xfrm>
            <a:off x="0" y="1283112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400" dirty="0">
                <a:latin typeface="Avenir Book" panose="02000503020000020003" pitchFamily="2" charset="0"/>
              </a:rPr>
              <a:t>The students loved their syntax lectures.</a:t>
            </a:r>
            <a:endParaRPr kumimoji="1" lang="ko-KR" altLang="en-US" sz="2400" dirty="0">
              <a:latin typeface="Avenir Book" panose="02000503020000020003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1466EB-1528-D543-9E69-62AAABC79056}"/>
              </a:ext>
            </a:extLst>
          </p:cNvPr>
          <p:cNvSpPr txBox="1"/>
          <p:nvPr/>
        </p:nvSpPr>
        <p:spPr>
          <a:xfrm>
            <a:off x="0" y="1843548"/>
            <a:ext cx="12192000" cy="43088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200" dirty="0">
                <a:latin typeface="Avenir Book" panose="02000503020000020003" pitchFamily="2" charset="0"/>
              </a:rPr>
              <a:t>1.  Break down (</a:t>
            </a:r>
            <a:r>
              <a:rPr kumimoji="1" lang="en-US" altLang="ko-KR" sz="2200" b="1" dirty="0">
                <a:latin typeface="Avenir Book" panose="02000503020000020003" pitchFamily="2" charset="0"/>
              </a:rPr>
              <a:t>decompose</a:t>
            </a:r>
            <a:r>
              <a:rPr kumimoji="1" lang="en-US" altLang="ko-KR" sz="2200" dirty="0">
                <a:latin typeface="Avenir Book" panose="02000503020000020003" pitchFamily="2" charset="0"/>
              </a:rPr>
              <a:t>) the sentence using parts of speech!</a:t>
            </a:r>
            <a:endParaRPr kumimoji="1" lang="ko-KR" altLang="en-US" sz="2200" dirty="0">
              <a:latin typeface="Avenir Book" panose="02000503020000020003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734D07-C145-C547-830C-F607634BD726}"/>
              </a:ext>
            </a:extLst>
          </p:cNvPr>
          <p:cNvSpPr txBox="1"/>
          <p:nvPr/>
        </p:nvSpPr>
        <p:spPr>
          <a:xfrm>
            <a:off x="0" y="258588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400" dirty="0">
                <a:latin typeface="Avenir Book" panose="02000503020000020003" pitchFamily="2" charset="0"/>
              </a:rPr>
              <a:t>The students loved their syntax lectures.</a:t>
            </a:r>
            <a:endParaRPr kumimoji="1" lang="ko-KR" altLang="en-US" sz="2400" dirty="0">
              <a:latin typeface="Avenir Book" panose="02000503020000020003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B432CC-8DD0-284B-845C-BFFA28319370}"/>
              </a:ext>
            </a:extLst>
          </p:cNvPr>
          <p:cNvSpPr txBox="1"/>
          <p:nvPr/>
        </p:nvSpPr>
        <p:spPr>
          <a:xfrm>
            <a:off x="0" y="2989008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2400" dirty="0">
                <a:latin typeface="Avenir Book" panose="02000503020000020003" pitchFamily="2" charset="0"/>
              </a:rPr>
              <a:t>                                         D        N          V       D       A          N</a:t>
            </a:r>
            <a:endParaRPr kumimoji="1" lang="ko-KR" altLang="en-US" sz="2400" dirty="0">
              <a:latin typeface="Avenir Book" panose="02000503020000020003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51020F-16E9-B947-ACED-1C235C91CE15}"/>
              </a:ext>
            </a:extLst>
          </p:cNvPr>
          <p:cNvSpPr txBox="1"/>
          <p:nvPr/>
        </p:nvSpPr>
        <p:spPr>
          <a:xfrm>
            <a:off x="0" y="3860355"/>
            <a:ext cx="12192000" cy="769441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>
              <a:buAutoNum type="arabicPeriod" startAt="2"/>
            </a:pPr>
            <a:r>
              <a:rPr kumimoji="1" lang="en-US" altLang="ko-KR" sz="2200" dirty="0">
                <a:latin typeface="Avenir Book" panose="02000503020000020003" pitchFamily="2" charset="0"/>
              </a:rPr>
              <a:t>There are many ways to draw a syntax tree. Here’s one method called </a:t>
            </a:r>
            <a:r>
              <a:rPr kumimoji="1" lang="en-US" altLang="ko-KR" sz="2200" b="1" dirty="0">
                <a:latin typeface="Avenir Book" panose="02000503020000020003" pitchFamily="2" charset="0"/>
              </a:rPr>
              <a:t>bottom-up</a:t>
            </a:r>
            <a:r>
              <a:rPr kumimoji="1" lang="en-US" altLang="ko-KR" sz="2200" dirty="0">
                <a:latin typeface="Avenir Book" panose="02000503020000020003" pitchFamily="2" charset="0"/>
              </a:rPr>
              <a:t>.</a:t>
            </a:r>
          </a:p>
          <a:p>
            <a:pPr algn="ctr"/>
            <a:r>
              <a:rPr kumimoji="1" lang="en-US" altLang="ko-KR" sz="2200" dirty="0">
                <a:latin typeface="Avenir Book" panose="02000503020000020003" pitchFamily="2" charset="0"/>
              </a:rPr>
              <a:t>Link the items that </a:t>
            </a:r>
            <a:r>
              <a:rPr kumimoji="1" lang="en-US" altLang="ko-KR" sz="2200" b="1" dirty="0">
                <a:latin typeface="Avenir Book" panose="02000503020000020003" pitchFamily="2" charset="0"/>
              </a:rPr>
              <a:t>modify</a:t>
            </a:r>
            <a:r>
              <a:rPr kumimoji="1" lang="en-US" altLang="ko-KR" sz="2200" dirty="0">
                <a:latin typeface="Avenir Book" panose="02000503020000020003" pitchFamily="2" charset="0"/>
              </a:rPr>
              <a:t> one another. Start with the simplest one.</a:t>
            </a:r>
            <a:endParaRPr kumimoji="1" lang="ko-KR" altLang="en-US" sz="2200" dirty="0">
              <a:latin typeface="Avenir Book" panose="02000503020000020003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A66BFE-E5F8-4E4A-8E52-58578CB934B3}"/>
              </a:ext>
            </a:extLst>
          </p:cNvPr>
          <p:cNvSpPr txBox="1"/>
          <p:nvPr/>
        </p:nvSpPr>
        <p:spPr>
          <a:xfrm>
            <a:off x="0" y="5235683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2400" dirty="0">
                <a:latin typeface="Avenir Book" panose="02000503020000020003" pitchFamily="2" charset="0"/>
              </a:rPr>
              <a:t>                                         D        N          V       D       A          N</a:t>
            </a:r>
            <a:endParaRPr kumimoji="1" lang="ko-KR" altLang="en-US" sz="2400" dirty="0">
              <a:latin typeface="Avenir Book" panose="02000503020000020003" pitchFamily="2" charset="0"/>
            </a:endParaRPr>
          </a:p>
        </p:txBody>
      </p:sp>
      <p:sp>
        <p:nvSpPr>
          <p:cNvPr id="2" name="도넛[D] 1">
            <a:extLst>
              <a:ext uri="{FF2B5EF4-FFF2-40B4-BE49-F238E27FC236}">
                <a16:creationId xmlns:a16="http://schemas.microsoft.com/office/drawing/2014/main" id="{FD3F0964-FB77-5F4D-A306-7104F8065F06}"/>
              </a:ext>
            </a:extLst>
          </p:cNvPr>
          <p:cNvSpPr/>
          <p:nvPr/>
        </p:nvSpPr>
        <p:spPr>
          <a:xfrm>
            <a:off x="6754761" y="5014451"/>
            <a:ext cx="914400" cy="914400"/>
          </a:xfrm>
          <a:prstGeom prst="donut">
            <a:avLst>
              <a:gd name="adj" fmla="val 8871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08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 animBg="1"/>
      <p:bldP spid="11" grpId="0"/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A9A6EE0-BF92-1148-9C02-30C33A66CCF1}"/>
              </a:ext>
            </a:extLst>
          </p:cNvPr>
          <p:cNvSpPr txBox="1"/>
          <p:nvPr/>
        </p:nvSpPr>
        <p:spPr>
          <a:xfrm>
            <a:off x="562707" y="787790"/>
            <a:ext cx="3847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2400" b="1" dirty="0">
                <a:latin typeface="Avenir Roman" panose="02000503020000020003" pitchFamily="2" charset="0"/>
              </a:rPr>
              <a:t>Illustration and Analysis</a:t>
            </a:r>
            <a:endParaRPr kumimoji="1" lang="ko-KR" altLang="en-US" sz="2400" b="1" dirty="0">
              <a:latin typeface="Avenir Roman" panose="02000503020000020003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40E750-8428-7B43-BE08-6F745D2FAF8D}"/>
              </a:ext>
            </a:extLst>
          </p:cNvPr>
          <p:cNvSpPr txBox="1"/>
          <p:nvPr/>
        </p:nvSpPr>
        <p:spPr>
          <a:xfrm>
            <a:off x="576775" y="562707"/>
            <a:ext cx="26383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1200" b="1" dirty="0">
                <a:solidFill>
                  <a:schemeClr val="bg2">
                    <a:lumMod val="75000"/>
                  </a:schemeClr>
                </a:solidFill>
                <a:latin typeface="Avenir Roman" panose="02000503020000020003" pitchFamily="2" charset="0"/>
              </a:rPr>
              <a:t>SYNTACTIC DIAGRAMS</a:t>
            </a:r>
            <a:endParaRPr kumimoji="1" lang="ko-KR" altLang="en-US" b="1" dirty="0">
              <a:solidFill>
                <a:schemeClr val="bg2">
                  <a:lumMod val="75000"/>
                </a:schemeClr>
              </a:solidFill>
              <a:latin typeface="Avenir Roman" panose="02000503020000020003" pitchFamily="2" charset="0"/>
            </a:endParaRPr>
          </a:p>
        </p:txBody>
      </p:sp>
      <p:cxnSp>
        <p:nvCxnSpPr>
          <p:cNvPr id="8" name="직선 연결선[R] 7">
            <a:extLst>
              <a:ext uri="{FF2B5EF4-FFF2-40B4-BE49-F238E27FC236}">
                <a16:creationId xmlns:a16="http://schemas.microsoft.com/office/drawing/2014/main" id="{A2EC44D2-EF17-7941-A8A8-4C86C66ED944}"/>
              </a:ext>
            </a:extLst>
          </p:cNvPr>
          <p:cNvCxnSpPr>
            <a:cxnSpLocks/>
          </p:cNvCxnSpPr>
          <p:nvPr/>
        </p:nvCxnSpPr>
        <p:spPr>
          <a:xfrm flipV="1">
            <a:off x="7056120" y="4907280"/>
            <a:ext cx="0" cy="42672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FFE45E8-607B-204D-8CD4-BD32D295B0D2}"/>
              </a:ext>
            </a:extLst>
          </p:cNvPr>
          <p:cNvSpPr txBox="1"/>
          <p:nvPr/>
        </p:nvSpPr>
        <p:spPr>
          <a:xfrm>
            <a:off x="6644640" y="4465320"/>
            <a:ext cx="85344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AdjP</a:t>
            </a:r>
            <a:endParaRPr kumimoji="1"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A4200B-9699-7F49-B3EE-4EE16A32E69A}"/>
              </a:ext>
            </a:extLst>
          </p:cNvPr>
          <p:cNvSpPr txBox="1"/>
          <p:nvPr/>
        </p:nvSpPr>
        <p:spPr>
          <a:xfrm>
            <a:off x="2956560" y="3566160"/>
            <a:ext cx="518160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  <a:p>
            <a:pPr algn="ctr"/>
            <a:r>
              <a:rPr kumimoji="1"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endParaRPr kumimoji="1"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F5FE0C-739D-2E43-999E-5A52564DA65D}"/>
              </a:ext>
            </a:extLst>
          </p:cNvPr>
          <p:cNvSpPr txBox="1"/>
          <p:nvPr/>
        </p:nvSpPr>
        <p:spPr>
          <a:xfrm>
            <a:off x="3855720" y="3581400"/>
            <a:ext cx="914400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  <a:p>
            <a:pPr algn="ctr"/>
            <a:r>
              <a:rPr kumimoji="1"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students</a:t>
            </a:r>
            <a:endParaRPr kumimoji="1"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2B2556-EDBA-654F-843D-B028F61BE415}"/>
              </a:ext>
            </a:extLst>
          </p:cNvPr>
          <p:cNvSpPr txBox="1"/>
          <p:nvPr/>
        </p:nvSpPr>
        <p:spPr>
          <a:xfrm>
            <a:off x="5151120" y="3596640"/>
            <a:ext cx="685800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</a:p>
          <a:p>
            <a:pPr algn="ctr"/>
            <a:r>
              <a:rPr kumimoji="1"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loved</a:t>
            </a:r>
            <a:endParaRPr kumimoji="1"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4A3898-3123-5447-B5EC-8D8687B66F28}"/>
              </a:ext>
            </a:extLst>
          </p:cNvPr>
          <p:cNvSpPr txBox="1"/>
          <p:nvPr/>
        </p:nvSpPr>
        <p:spPr>
          <a:xfrm>
            <a:off x="5974080" y="4465320"/>
            <a:ext cx="624840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  <a:p>
            <a:pPr algn="ctr"/>
            <a:r>
              <a:rPr kumimoji="1"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their</a:t>
            </a:r>
            <a:endParaRPr kumimoji="1"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91BFD0-1C90-4746-B1E9-82E9BBE5C454}"/>
              </a:ext>
            </a:extLst>
          </p:cNvPr>
          <p:cNvSpPr txBox="1"/>
          <p:nvPr/>
        </p:nvSpPr>
        <p:spPr>
          <a:xfrm>
            <a:off x="6705600" y="5349240"/>
            <a:ext cx="716280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  <a:p>
            <a:pPr algn="ctr"/>
            <a:r>
              <a:rPr kumimoji="1"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syntax</a:t>
            </a:r>
            <a:endParaRPr kumimoji="1"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933DFC-C29C-D844-9616-BD10FB2E248C}"/>
              </a:ext>
            </a:extLst>
          </p:cNvPr>
          <p:cNvSpPr txBox="1"/>
          <p:nvPr/>
        </p:nvSpPr>
        <p:spPr>
          <a:xfrm>
            <a:off x="7437120" y="4465320"/>
            <a:ext cx="1143000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  <a:p>
            <a:pPr algn="ctr"/>
            <a:r>
              <a:rPr kumimoji="1"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lectures</a:t>
            </a:r>
            <a:endParaRPr kumimoji="1"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F7BE32-30DB-0148-AA09-AED5CC8FFE5B}"/>
              </a:ext>
            </a:extLst>
          </p:cNvPr>
          <p:cNvSpPr txBox="1"/>
          <p:nvPr/>
        </p:nvSpPr>
        <p:spPr>
          <a:xfrm>
            <a:off x="6812280" y="3596640"/>
            <a:ext cx="51816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NP</a:t>
            </a:r>
          </a:p>
        </p:txBody>
      </p:sp>
      <p:cxnSp>
        <p:nvCxnSpPr>
          <p:cNvPr id="20" name="직선 연결선[R] 19">
            <a:extLst>
              <a:ext uri="{FF2B5EF4-FFF2-40B4-BE49-F238E27FC236}">
                <a16:creationId xmlns:a16="http://schemas.microsoft.com/office/drawing/2014/main" id="{BD40B275-E8EB-7040-9FA2-48F3FCDC24E2}"/>
              </a:ext>
            </a:extLst>
          </p:cNvPr>
          <p:cNvCxnSpPr>
            <a:stCxn id="14" idx="0"/>
            <a:endCxn id="18" idx="2"/>
          </p:cNvCxnSpPr>
          <p:nvPr/>
        </p:nvCxnSpPr>
        <p:spPr>
          <a:xfrm flipV="1">
            <a:off x="6286500" y="3965972"/>
            <a:ext cx="784860" cy="49934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직선 연결선[R] 21">
            <a:extLst>
              <a:ext uri="{FF2B5EF4-FFF2-40B4-BE49-F238E27FC236}">
                <a16:creationId xmlns:a16="http://schemas.microsoft.com/office/drawing/2014/main" id="{381F3A27-F276-CF4B-9F50-DA03B019E3FF}"/>
              </a:ext>
            </a:extLst>
          </p:cNvPr>
          <p:cNvCxnSpPr>
            <a:cxnSpLocks/>
          </p:cNvCxnSpPr>
          <p:nvPr/>
        </p:nvCxnSpPr>
        <p:spPr>
          <a:xfrm flipV="1">
            <a:off x="7071360" y="3965972"/>
            <a:ext cx="0" cy="49934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직선 연결선[R] 23">
            <a:extLst>
              <a:ext uri="{FF2B5EF4-FFF2-40B4-BE49-F238E27FC236}">
                <a16:creationId xmlns:a16="http://schemas.microsoft.com/office/drawing/2014/main" id="{6B6061A6-65CF-0849-8882-0E933CC200B9}"/>
              </a:ext>
            </a:extLst>
          </p:cNvPr>
          <p:cNvCxnSpPr>
            <a:stCxn id="16" idx="0"/>
            <a:endCxn id="18" idx="2"/>
          </p:cNvCxnSpPr>
          <p:nvPr/>
        </p:nvCxnSpPr>
        <p:spPr>
          <a:xfrm flipH="1" flipV="1">
            <a:off x="7071360" y="3965972"/>
            <a:ext cx="937260" cy="49934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AC84AB1-F4A6-F842-8214-D7E276F643B6}"/>
              </a:ext>
            </a:extLst>
          </p:cNvPr>
          <p:cNvSpPr txBox="1"/>
          <p:nvPr/>
        </p:nvSpPr>
        <p:spPr>
          <a:xfrm>
            <a:off x="5836920" y="2727960"/>
            <a:ext cx="51816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VP</a:t>
            </a:r>
          </a:p>
        </p:txBody>
      </p:sp>
      <p:cxnSp>
        <p:nvCxnSpPr>
          <p:cNvPr id="27" name="직선 연결선[R] 26">
            <a:extLst>
              <a:ext uri="{FF2B5EF4-FFF2-40B4-BE49-F238E27FC236}">
                <a16:creationId xmlns:a16="http://schemas.microsoft.com/office/drawing/2014/main" id="{3719DA29-3599-3F40-80F5-07B9990792D1}"/>
              </a:ext>
            </a:extLst>
          </p:cNvPr>
          <p:cNvCxnSpPr>
            <a:stCxn id="13" idx="0"/>
            <a:endCxn id="25" idx="2"/>
          </p:cNvCxnSpPr>
          <p:nvPr/>
        </p:nvCxnSpPr>
        <p:spPr>
          <a:xfrm flipV="1">
            <a:off x="5494020" y="3097292"/>
            <a:ext cx="601980" cy="49934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직선 연결선[R] 28">
            <a:extLst>
              <a:ext uri="{FF2B5EF4-FFF2-40B4-BE49-F238E27FC236}">
                <a16:creationId xmlns:a16="http://schemas.microsoft.com/office/drawing/2014/main" id="{9CFFBE2E-6C06-B341-83C8-EFF3BDCA8B16}"/>
              </a:ext>
            </a:extLst>
          </p:cNvPr>
          <p:cNvCxnSpPr>
            <a:stCxn id="18" idx="0"/>
            <a:endCxn id="25" idx="2"/>
          </p:cNvCxnSpPr>
          <p:nvPr/>
        </p:nvCxnSpPr>
        <p:spPr>
          <a:xfrm flipH="1" flipV="1">
            <a:off x="6096000" y="3097292"/>
            <a:ext cx="975360" cy="49934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246DC031-CD1C-D84E-BBA5-BB3647AE97D2}"/>
              </a:ext>
            </a:extLst>
          </p:cNvPr>
          <p:cNvSpPr txBox="1"/>
          <p:nvPr/>
        </p:nvSpPr>
        <p:spPr>
          <a:xfrm>
            <a:off x="3520440" y="2712720"/>
            <a:ext cx="51816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NP</a:t>
            </a:r>
          </a:p>
        </p:txBody>
      </p:sp>
      <p:cxnSp>
        <p:nvCxnSpPr>
          <p:cNvPr id="32" name="직선 연결선[R] 31">
            <a:extLst>
              <a:ext uri="{FF2B5EF4-FFF2-40B4-BE49-F238E27FC236}">
                <a16:creationId xmlns:a16="http://schemas.microsoft.com/office/drawing/2014/main" id="{FC8637F5-427E-1046-A6AF-52732266443B}"/>
              </a:ext>
            </a:extLst>
          </p:cNvPr>
          <p:cNvCxnSpPr>
            <a:stCxn id="11" idx="0"/>
            <a:endCxn id="30" idx="2"/>
          </p:cNvCxnSpPr>
          <p:nvPr/>
        </p:nvCxnSpPr>
        <p:spPr>
          <a:xfrm flipV="1">
            <a:off x="3215640" y="3082052"/>
            <a:ext cx="563880" cy="48410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직선 연결선[R] 33">
            <a:extLst>
              <a:ext uri="{FF2B5EF4-FFF2-40B4-BE49-F238E27FC236}">
                <a16:creationId xmlns:a16="http://schemas.microsoft.com/office/drawing/2014/main" id="{5335C833-B695-924D-9043-C5556C759383}"/>
              </a:ext>
            </a:extLst>
          </p:cNvPr>
          <p:cNvCxnSpPr>
            <a:stCxn id="12" idx="0"/>
            <a:endCxn id="30" idx="2"/>
          </p:cNvCxnSpPr>
          <p:nvPr/>
        </p:nvCxnSpPr>
        <p:spPr>
          <a:xfrm flipH="1" flipV="1">
            <a:off x="3779520" y="3082052"/>
            <a:ext cx="533400" cy="49934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07F281F8-9B53-1748-B937-DACF83769475}"/>
              </a:ext>
            </a:extLst>
          </p:cNvPr>
          <p:cNvSpPr txBox="1"/>
          <p:nvPr/>
        </p:nvSpPr>
        <p:spPr>
          <a:xfrm>
            <a:off x="4724400" y="1767840"/>
            <a:ext cx="51816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TP</a:t>
            </a:r>
          </a:p>
        </p:txBody>
      </p:sp>
      <p:cxnSp>
        <p:nvCxnSpPr>
          <p:cNvPr id="37" name="직선 연결선[R] 36">
            <a:extLst>
              <a:ext uri="{FF2B5EF4-FFF2-40B4-BE49-F238E27FC236}">
                <a16:creationId xmlns:a16="http://schemas.microsoft.com/office/drawing/2014/main" id="{2FFECA63-93BB-074A-8D5E-A59CF2FFF0F4}"/>
              </a:ext>
            </a:extLst>
          </p:cNvPr>
          <p:cNvCxnSpPr>
            <a:stCxn id="30" idx="0"/>
            <a:endCxn id="35" idx="2"/>
          </p:cNvCxnSpPr>
          <p:nvPr/>
        </p:nvCxnSpPr>
        <p:spPr>
          <a:xfrm flipV="1">
            <a:off x="3779520" y="2137172"/>
            <a:ext cx="1203960" cy="57554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직선 연결선[R] 38">
            <a:extLst>
              <a:ext uri="{FF2B5EF4-FFF2-40B4-BE49-F238E27FC236}">
                <a16:creationId xmlns:a16="http://schemas.microsoft.com/office/drawing/2014/main" id="{BCED1EA6-9C75-2D40-AF26-054903D09712}"/>
              </a:ext>
            </a:extLst>
          </p:cNvPr>
          <p:cNvCxnSpPr>
            <a:stCxn id="25" idx="0"/>
            <a:endCxn id="35" idx="2"/>
          </p:cNvCxnSpPr>
          <p:nvPr/>
        </p:nvCxnSpPr>
        <p:spPr>
          <a:xfrm flipH="1" flipV="1">
            <a:off x="4983480" y="2137172"/>
            <a:ext cx="1112520" cy="5907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392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6" grpId="0"/>
      <p:bldP spid="18" grpId="0"/>
      <p:bldP spid="25" grpId="0"/>
      <p:bldP spid="30" grpId="0"/>
      <p:bldP spid="3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A9A6EE0-BF92-1148-9C02-30C33A66CCF1}"/>
              </a:ext>
            </a:extLst>
          </p:cNvPr>
          <p:cNvSpPr txBox="1"/>
          <p:nvPr/>
        </p:nvSpPr>
        <p:spPr>
          <a:xfrm>
            <a:off x="562707" y="787790"/>
            <a:ext cx="3847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2400" b="1" dirty="0">
                <a:latin typeface="Avenir Roman" panose="02000503020000020003" pitchFamily="2" charset="0"/>
              </a:rPr>
              <a:t>Other Kinds of Diagrams</a:t>
            </a:r>
            <a:endParaRPr kumimoji="1" lang="ko-KR" altLang="en-US" sz="2400" b="1" dirty="0">
              <a:latin typeface="Avenir Roman" panose="02000503020000020003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40E750-8428-7B43-BE08-6F745D2FAF8D}"/>
              </a:ext>
            </a:extLst>
          </p:cNvPr>
          <p:cNvSpPr txBox="1"/>
          <p:nvPr/>
        </p:nvSpPr>
        <p:spPr>
          <a:xfrm>
            <a:off x="576775" y="562707"/>
            <a:ext cx="26383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1200" b="1" dirty="0">
                <a:solidFill>
                  <a:schemeClr val="bg2">
                    <a:lumMod val="75000"/>
                  </a:schemeClr>
                </a:solidFill>
                <a:latin typeface="Avenir Roman" panose="02000503020000020003" pitchFamily="2" charset="0"/>
              </a:rPr>
              <a:t>SYNTACTIC DIAGRAMS</a:t>
            </a:r>
            <a:endParaRPr kumimoji="1" lang="ko-KR" altLang="en-US" b="1" dirty="0">
              <a:solidFill>
                <a:schemeClr val="bg2">
                  <a:lumMod val="75000"/>
                </a:schemeClr>
              </a:solidFill>
              <a:latin typeface="Avenir Roman" panose="02000503020000020003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2F5B0E-6924-AA4E-A1A2-07B8497DCC07}"/>
              </a:ext>
            </a:extLst>
          </p:cNvPr>
          <p:cNvSpPr txBox="1"/>
          <p:nvPr/>
        </p:nvSpPr>
        <p:spPr>
          <a:xfrm>
            <a:off x="560439" y="1622322"/>
            <a:ext cx="10235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2400" b="1" dirty="0"/>
              <a:t>Bracketed diagram</a:t>
            </a:r>
            <a:r>
              <a:rPr kumimoji="1" lang="en-US" altLang="ko-KR" sz="2400" dirty="0"/>
              <a:t>: </a:t>
            </a:r>
            <a:r>
              <a:rPr kumimoji="1" lang="en-US" altLang="ko-KR" sz="2200" dirty="0"/>
              <a:t>A less intuitive but more linearly organized diagram</a:t>
            </a:r>
            <a:endParaRPr kumimoji="1" lang="ko-KR" altLang="en-US" sz="2200" b="1" dirty="0"/>
          </a:p>
        </p:txBody>
      </p:sp>
      <p:pic>
        <p:nvPicPr>
          <p:cNvPr id="28" name="그림 27" descr="텍스트, 지도이(가) 표시된 사진&#10;&#10;&#10;&#10;자동 생성된 설명">
            <a:extLst>
              <a:ext uri="{FF2B5EF4-FFF2-40B4-BE49-F238E27FC236}">
                <a16:creationId xmlns:a16="http://schemas.microsoft.com/office/drawing/2014/main" id="{1F4715B8-7136-A840-843E-DD4BA84B9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610" y="2358390"/>
            <a:ext cx="4889500" cy="38481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8777012-242F-0C4F-AA62-F6A0D68AA795}"/>
              </a:ext>
            </a:extLst>
          </p:cNvPr>
          <p:cNvSpPr txBox="1"/>
          <p:nvPr/>
        </p:nvSpPr>
        <p:spPr>
          <a:xfrm>
            <a:off x="3505200" y="2606040"/>
            <a:ext cx="8397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kumimoji="1" lang="en-US" altLang="ko-KR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TP</a:t>
            </a:r>
            <a:r>
              <a:rPr kumimoji="1"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kumimoji="1" lang="en-US" altLang="ko-KR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NP</a:t>
            </a:r>
            <a:r>
              <a:rPr kumimoji="1"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kumimoji="1" lang="en-US" altLang="ko-KR" sz="20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1" lang="en-US" altLang="ko-K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kumimoji="1"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][</a:t>
            </a:r>
            <a:r>
              <a:rPr kumimoji="1" lang="en-US" altLang="ko-KR" sz="20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1" lang="en-US" altLang="ko-K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student</a:t>
            </a:r>
            <a:r>
              <a:rPr kumimoji="1"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]][</a:t>
            </a:r>
            <a:r>
              <a:rPr kumimoji="1" lang="en-US" altLang="ko-KR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VP</a:t>
            </a:r>
            <a:r>
              <a:rPr kumimoji="1"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kumimoji="1" lang="en-US" altLang="ko-KR" sz="20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kumimoji="1" lang="en-US" altLang="ko-K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loved</a:t>
            </a:r>
            <a:r>
              <a:rPr kumimoji="1"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][</a:t>
            </a:r>
            <a:r>
              <a:rPr kumimoji="1" lang="en-US" altLang="ko-KR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NP</a:t>
            </a:r>
            <a:r>
              <a:rPr kumimoji="1"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kumimoji="1" lang="en-US" altLang="ko-KR" sz="20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1" lang="en-US" altLang="ko-K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his</a:t>
            </a:r>
            <a:r>
              <a:rPr kumimoji="1"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][</a:t>
            </a:r>
            <a:r>
              <a:rPr kumimoji="1" lang="en-US" altLang="ko-KR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AdjP</a:t>
            </a:r>
            <a:r>
              <a:rPr kumimoji="1"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kumimoji="1" lang="en-US" altLang="ko-KR" sz="20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kumimoji="1" lang="en-US" altLang="ko-K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syntax</a:t>
            </a:r>
            <a:r>
              <a:rPr kumimoji="1"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]][</a:t>
            </a:r>
            <a:r>
              <a:rPr kumimoji="1" lang="en-US" altLang="ko-KR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1"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assignments]]]].</a:t>
            </a:r>
            <a:endParaRPr kumimoji="1" lang="ko-KR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2" name="구부러진 연결선[U] 31">
            <a:extLst>
              <a:ext uri="{FF2B5EF4-FFF2-40B4-BE49-F238E27FC236}">
                <a16:creationId xmlns:a16="http://schemas.microsoft.com/office/drawing/2014/main" id="{FAAAA98A-2B97-C94D-BD49-745104079AF8}"/>
              </a:ext>
            </a:extLst>
          </p:cNvPr>
          <p:cNvCxnSpPr>
            <a:cxnSpLocks/>
          </p:cNvCxnSpPr>
          <p:nvPr/>
        </p:nvCxnSpPr>
        <p:spPr>
          <a:xfrm flipV="1">
            <a:off x="5736590" y="3371910"/>
            <a:ext cx="2012950" cy="1824930"/>
          </a:xfrm>
          <a:prstGeom prst="curvedConnector2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813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A9A6EE0-BF92-1148-9C02-30C33A66CCF1}"/>
              </a:ext>
            </a:extLst>
          </p:cNvPr>
          <p:cNvSpPr txBox="1"/>
          <p:nvPr/>
        </p:nvSpPr>
        <p:spPr>
          <a:xfrm>
            <a:off x="562707" y="787790"/>
            <a:ext cx="3847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2400" b="1" dirty="0">
                <a:latin typeface="Avenir Roman" panose="02000503020000020003" pitchFamily="2" charset="0"/>
              </a:rPr>
              <a:t>Hands-on Tree Diagram</a:t>
            </a:r>
            <a:endParaRPr kumimoji="1" lang="ko-KR" altLang="en-US" sz="2400" b="1" dirty="0">
              <a:latin typeface="Avenir Roman" panose="02000503020000020003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40E750-8428-7B43-BE08-6F745D2FAF8D}"/>
              </a:ext>
            </a:extLst>
          </p:cNvPr>
          <p:cNvSpPr txBox="1"/>
          <p:nvPr/>
        </p:nvSpPr>
        <p:spPr>
          <a:xfrm>
            <a:off x="576775" y="562707"/>
            <a:ext cx="26383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1200" b="1" dirty="0">
                <a:solidFill>
                  <a:schemeClr val="bg2">
                    <a:lumMod val="75000"/>
                  </a:schemeClr>
                </a:solidFill>
                <a:latin typeface="Avenir Roman" panose="02000503020000020003" pitchFamily="2" charset="0"/>
              </a:rPr>
              <a:t>SYNTACTIC DIAGRAMS</a:t>
            </a:r>
            <a:endParaRPr kumimoji="1" lang="ko-KR" altLang="en-US" b="1" dirty="0">
              <a:solidFill>
                <a:schemeClr val="bg2">
                  <a:lumMod val="75000"/>
                </a:schemeClr>
              </a:solidFill>
              <a:latin typeface="Avenir Roman" panose="02000503020000020003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88854D-C273-BB42-A6A8-54C301BC60FD}"/>
              </a:ext>
            </a:extLst>
          </p:cNvPr>
          <p:cNvSpPr txBox="1"/>
          <p:nvPr/>
        </p:nvSpPr>
        <p:spPr>
          <a:xfrm>
            <a:off x="655816" y="1550061"/>
            <a:ext cx="1080565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500" dirty="0">
                <a:latin typeface="Avenir Light" panose="020B0402020203020204" pitchFamily="34" charset="0"/>
              </a:rPr>
              <a:t>How would you express following sentences with tree diagrams?</a:t>
            </a:r>
            <a:endParaRPr kumimoji="1" lang="ko-KR" altLang="en-US" sz="2500" dirty="0">
              <a:latin typeface="Avenir Light" panose="020B0402020203020204" pitchFamily="34" charset="0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879C703D-8146-6F48-86B3-F5B940873645}"/>
              </a:ext>
            </a:extLst>
          </p:cNvPr>
          <p:cNvSpPr/>
          <p:nvPr/>
        </p:nvSpPr>
        <p:spPr>
          <a:xfrm>
            <a:off x="918833" y="1641987"/>
            <a:ext cx="235974" cy="2359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CB2A2C-3F4A-8E41-B135-C039A0419600}"/>
              </a:ext>
            </a:extLst>
          </p:cNvPr>
          <p:cNvSpPr txBox="1"/>
          <p:nvPr/>
        </p:nvSpPr>
        <p:spPr>
          <a:xfrm>
            <a:off x="2956560" y="2590800"/>
            <a:ext cx="5806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3200" dirty="0">
                <a:latin typeface="Avenir Medium" panose="02000503020000020003" pitchFamily="2" charset="0"/>
              </a:rPr>
              <a:t>I went to school.</a:t>
            </a:r>
            <a:endParaRPr kumimoji="1" lang="ko-KR" altLang="en-US" sz="3200" dirty="0">
              <a:latin typeface="Avenir Medium" panose="02000503020000020003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44AAF5-F518-374D-AC12-3E21DF922BEF}"/>
              </a:ext>
            </a:extLst>
          </p:cNvPr>
          <p:cNvSpPr txBox="1"/>
          <p:nvPr/>
        </p:nvSpPr>
        <p:spPr>
          <a:xfrm>
            <a:off x="2956560" y="3291840"/>
            <a:ext cx="5806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3200" dirty="0">
                <a:latin typeface="Avenir Medium" panose="02000503020000020003" pitchFamily="2" charset="0"/>
              </a:rPr>
              <a:t>Jane gave me a flower.</a:t>
            </a:r>
            <a:endParaRPr kumimoji="1" lang="ko-KR" altLang="en-US" sz="3200" dirty="0">
              <a:latin typeface="Avenir Medium" panose="02000503020000020003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2DF866-445D-584E-A099-E90CE5B3157C}"/>
              </a:ext>
            </a:extLst>
          </p:cNvPr>
          <p:cNvSpPr txBox="1"/>
          <p:nvPr/>
        </p:nvSpPr>
        <p:spPr>
          <a:xfrm>
            <a:off x="2956560" y="4099560"/>
            <a:ext cx="5806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3200" dirty="0">
                <a:latin typeface="Avenir Light" panose="020B0402020203020204" pitchFamily="34" charset="0"/>
              </a:rPr>
              <a:t>(+ A sentence of your own)</a:t>
            </a:r>
            <a:endParaRPr kumimoji="1" lang="ko-KR" altLang="en-US" sz="3200" dirty="0">
              <a:latin typeface="Avenir Light" panose="020B0402020203020204" pitchFamily="34" charset="0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610F39B6-4FAD-504C-8980-77E5205E6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5207" y="5020128"/>
            <a:ext cx="4178300" cy="1422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99B444-1AE6-6549-BF51-257A234AAB5B}"/>
              </a:ext>
            </a:extLst>
          </p:cNvPr>
          <p:cNvSpPr txBox="1"/>
          <p:nvPr/>
        </p:nvSpPr>
        <p:spPr>
          <a:xfrm>
            <a:off x="7968343" y="5943600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dirty="0">
                <a:latin typeface="Avenir Roman" panose="02000503020000020003" pitchFamily="2" charset="0"/>
              </a:rPr>
              <a:t>(Wikipedia)</a:t>
            </a:r>
            <a:endParaRPr kumimoji="1" lang="ko-KR" altLang="en-US" dirty="0">
              <a:latin typeface="Avenir Roman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01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3" grpId="0"/>
      <p:bldP spid="11" grpId="0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8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53AC130-5902-364B-A0AE-7C222888B5EF}"/>
              </a:ext>
            </a:extLst>
          </p:cNvPr>
          <p:cNvSpPr txBox="1"/>
          <p:nvPr/>
        </p:nvSpPr>
        <p:spPr>
          <a:xfrm>
            <a:off x="1" y="2067951"/>
            <a:ext cx="12192000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4400" b="1" u="sng" dirty="0">
                <a:solidFill>
                  <a:schemeClr val="bg1"/>
                </a:solidFill>
                <a:latin typeface="Avenir Heavy" panose="02000503020000020003" pitchFamily="2" charset="0"/>
              </a:rPr>
              <a:t>Part 5</a:t>
            </a:r>
          </a:p>
          <a:p>
            <a:pPr algn="ctr"/>
            <a:endParaRPr kumimoji="1" lang="en-US" altLang="ko-KR" sz="1500" b="1" u="sng" dirty="0">
              <a:solidFill>
                <a:schemeClr val="bg1"/>
              </a:solidFill>
              <a:latin typeface="Avenir Heavy" panose="02000503020000020003" pitchFamily="2" charset="0"/>
            </a:endParaRPr>
          </a:p>
          <a:p>
            <a:pPr algn="ctr"/>
            <a:r>
              <a:rPr kumimoji="1" lang="en-US" altLang="ko-KR" sz="4400" b="1" dirty="0">
                <a:solidFill>
                  <a:schemeClr val="bg1"/>
                </a:solidFill>
                <a:latin typeface="Avenir Heavy" panose="02000503020000020003" pitchFamily="2" charset="0"/>
              </a:rPr>
              <a:t>Dependency Grammar</a:t>
            </a:r>
          </a:p>
          <a:p>
            <a:pPr algn="ctr"/>
            <a:r>
              <a:rPr kumimoji="1" lang="en-US" altLang="ko-KR" sz="4400" b="1" dirty="0">
                <a:solidFill>
                  <a:schemeClr val="bg1"/>
                </a:solidFill>
                <a:latin typeface="Avenir Heavy" panose="02000503020000020003" pitchFamily="2" charset="0"/>
              </a:rPr>
              <a:t>Constituency Grammar</a:t>
            </a:r>
            <a:endParaRPr kumimoji="1" lang="ko-KR" altLang="en-US" sz="4400" b="1" dirty="0">
              <a:solidFill>
                <a:schemeClr val="bg1"/>
              </a:solidFill>
              <a:latin typeface="Avenir Heavy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61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A9A6EE0-BF92-1148-9C02-30C33A66CCF1}"/>
              </a:ext>
            </a:extLst>
          </p:cNvPr>
          <p:cNvSpPr txBox="1"/>
          <p:nvPr/>
        </p:nvSpPr>
        <p:spPr>
          <a:xfrm>
            <a:off x="562707" y="846782"/>
            <a:ext cx="4304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2400" b="1" dirty="0">
                <a:latin typeface="Avenir Roman" panose="02000503020000020003" pitchFamily="2" charset="0"/>
              </a:rPr>
              <a:t>Phrase Structure Grammar</a:t>
            </a:r>
            <a:endParaRPr kumimoji="1" lang="ko-KR" altLang="en-US" sz="2400" b="1" dirty="0">
              <a:latin typeface="Avenir Roman" panose="02000503020000020003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40E750-8428-7B43-BE08-6F745D2FAF8D}"/>
              </a:ext>
            </a:extLst>
          </p:cNvPr>
          <p:cNvSpPr txBox="1"/>
          <p:nvPr/>
        </p:nvSpPr>
        <p:spPr>
          <a:xfrm>
            <a:off x="576775" y="400478"/>
            <a:ext cx="2638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1200" b="1" dirty="0">
                <a:solidFill>
                  <a:schemeClr val="bg2">
                    <a:lumMod val="75000"/>
                  </a:schemeClr>
                </a:solidFill>
                <a:latin typeface="Avenir Roman" panose="02000503020000020003" pitchFamily="2" charset="0"/>
              </a:rPr>
              <a:t>DEPENDENCY GRAMMAR, CONSTITUENCY GRAMMAR</a:t>
            </a:r>
            <a:endParaRPr kumimoji="1" lang="ko-KR" altLang="en-US" b="1" dirty="0">
              <a:solidFill>
                <a:schemeClr val="bg2">
                  <a:lumMod val="75000"/>
                </a:schemeClr>
              </a:solidFill>
              <a:latin typeface="Avenir Roman" panose="02000503020000020003" pitchFamily="2" charset="0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39540FAA-FFAC-F249-B131-84835DF9A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849" y="1770828"/>
            <a:ext cx="8672831" cy="4081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98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A9A6EE0-BF92-1148-9C02-30C33A66CCF1}"/>
              </a:ext>
            </a:extLst>
          </p:cNvPr>
          <p:cNvSpPr txBox="1"/>
          <p:nvPr/>
        </p:nvSpPr>
        <p:spPr>
          <a:xfrm>
            <a:off x="562707" y="846782"/>
            <a:ext cx="4304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2400" b="1" dirty="0">
                <a:latin typeface="Avenir Roman" panose="02000503020000020003" pitchFamily="2" charset="0"/>
              </a:rPr>
              <a:t>Phrase Structure Grammar</a:t>
            </a:r>
            <a:endParaRPr kumimoji="1" lang="ko-KR" altLang="en-US" sz="2400" b="1" dirty="0">
              <a:latin typeface="Avenir Roman" panose="02000503020000020003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40E750-8428-7B43-BE08-6F745D2FAF8D}"/>
              </a:ext>
            </a:extLst>
          </p:cNvPr>
          <p:cNvSpPr txBox="1"/>
          <p:nvPr/>
        </p:nvSpPr>
        <p:spPr>
          <a:xfrm>
            <a:off x="576775" y="400478"/>
            <a:ext cx="2638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1200" b="1" dirty="0">
                <a:solidFill>
                  <a:schemeClr val="bg2">
                    <a:lumMod val="75000"/>
                  </a:schemeClr>
                </a:solidFill>
                <a:latin typeface="Avenir Roman" panose="02000503020000020003" pitchFamily="2" charset="0"/>
              </a:rPr>
              <a:t>DEPENDENCY GRAMMAR, CONSTITUENCY GRAMMAR</a:t>
            </a:r>
            <a:endParaRPr kumimoji="1" lang="ko-KR" altLang="en-US" b="1" dirty="0">
              <a:solidFill>
                <a:schemeClr val="bg2">
                  <a:lumMod val="75000"/>
                </a:schemeClr>
              </a:solidFill>
              <a:latin typeface="Avenir Roman" panose="02000503020000020003" pitchFamily="2" charset="0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C1CE6D73-FAB2-2844-A0D7-0AB743D524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8981" y="1890698"/>
            <a:ext cx="5174939" cy="400726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9903092E-0378-2E46-872D-BD54F39527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6810" y="1896110"/>
            <a:ext cx="2114550" cy="193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39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A9A6EE0-BF92-1148-9C02-30C33A66CCF1}"/>
              </a:ext>
            </a:extLst>
          </p:cNvPr>
          <p:cNvSpPr txBox="1"/>
          <p:nvPr/>
        </p:nvSpPr>
        <p:spPr>
          <a:xfrm>
            <a:off x="562708" y="787790"/>
            <a:ext cx="2096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2400" b="1" dirty="0">
                <a:latin typeface="Avenir Roman" panose="02000503020000020003" pitchFamily="2" charset="0"/>
              </a:rPr>
              <a:t>Who am I?</a:t>
            </a:r>
            <a:endParaRPr kumimoji="1" lang="ko-KR" altLang="en-US" sz="2400" b="1" dirty="0">
              <a:latin typeface="Avenir Roman" panose="02000503020000020003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40E750-8428-7B43-BE08-6F745D2FAF8D}"/>
              </a:ext>
            </a:extLst>
          </p:cNvPr>
          <p:cNvSpPr txBox="1"/>
          <p:nvPr/>
        </p:nvSpPr>
        <p:spPr>
          <a:xfrm>
            <a:off x="576775" y="562707"/>
            <a:ext cx="19694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1200" b="1" dirty="0">
                <a:solidFill>
                  <a:schemeClr val="bg2">
                    <a:lumMod val="75000"/>
                  </a:schemeClr>
                </a:solidFill>
                <a:latin typeface="Avenir Roman" panose="02000503020000020003" pitchFamily="2" charset="0"/>
              </a:rPr>
              <a:t>BRIEF INTRODUCTION</a:t>
            </a:r>
            <a:endParaRPr kumimoji="1" lang="ko-KR" altLang="en-US" b="1" dirty="0">
              <a:solidFill>
                <a:schemeClr val="bg2">
                  <a:lumMod val="75000"/>
                </a:schemeClr>
              </a:solidFill>
              <a:latin typeface="Avenir Roman" panose="02000503020000020003" pitchFamily="2" charset="0"/>
            </a:endParaRPr>
          </a:p>
        </p:txBody>
      </p:sp>
      <p:pic>
        <p:nvPicPr>
          <p:cNvPr id="3" name="그림 2" descr="텍스트이(가) 표시된 사진&#10;&#10;&#10;&#10;자동 생성된 설명">
            <a:extLst>
              <a:ext uri="{FF2B5EF4-FFF2-40B4-BE49-F238E27FC236}">
                <a16:creationId xmlns:a16="http://schemas.microsoft.com/office/drawing/2014/main" id="{D202FA25-CBE2-A34D-8039-BD35B28B1B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95" t="23834" r="24513" b="14901"/>
          <a:stretch/>
        </p:blipFill>
        <p:spPr>
          <a:xfrm rot="5400000">
            <a:off x="201756" y="1964668"/>
            <a:ext cx="3868618" cy="29779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DD2CFB-91E0-7344-B4DF-90D2D5A7F371}"/>
              </a:ext>
            </a:extLst>
          </p:cNvPr>
          <p:cNvSpPr txBox="1"/>
          <p:nvPr/>
        </p:nvSpPr>
        <p:spPr>
          <a:xfrm>
            <a:off x="633046" y="5514535"/>
            <a:ext cx="2996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dirty="0">
                <a:latin typeface="Avenir Book" panose="02000503020000020003" pitchFamily="2" charset="0"/>
              </a:rPr>
              <a:t>[ At age 8 ]</a:t>
            </a:r>
            <a:endParaRPr kumimoji="1" lang="ko-KR" altLang="en-US" dirty="0">
              <a:latin typeface="Avenir Book" panose="02000503020000020003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163EFD-3D11-D842-90C8-2DAA83A8308E}"/>
              </a:ext>
            </a:extLst>
          </p:cNvPr>
          <p:cNvSpPr txBox="1"/>
          <p:nvPr/>
        </p:nvSpPr>
        <p:spPr>
          <a:xfrm>
            <a:off x="4107767" y="1575582"/>
            <a:ext cx="7484012" cy="3745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ko-KR" sz="2000" dirty="0">
                <a:latin typeface="Avenir Roman" panose="02000503020000020003" pitchFamily="2" charset="0"/>
              </a:rPr>
              <a:t>Name: </a:t>
            </a:r>
            <a:r>
              <a:rPr kumimoji="1" lang="en-US" altLang="ko-KR" sz="2000" b="1" dirty="0">
                <a:latin typeface="Avenir Roman" panose="02000503020000020003" pitchFamily="2" charset="0"/>
              </a:rPr>
              <a:t>Ji Hun Wang</a:t>
            </a:r>
          </a:p>
          <a:p>
            <a:pPr>
              <a:lnSpc>
                <a:spcPct val="150000"/>
              </a:lnSpc>
            </a:pPr>
            <a:r>
              <a:rPr kumimoji="1" lang="en-US" altLang="ko-KR" sz="2000" dirty="0">
                <a:latin typeface="Avenir Roman" panose="02000503020000020003" pitchFamily="2" charset="0"/>
              </a:rPr>
              <a:t>Place of Birth: </a:t>
            </a:r>
            <a:r>
              <a:rPr kumimoji="1" lang="en-US" altLang="ko-KR" sz="2000" b="1" dirty="0">
                <a:latin typeface="Avenir Roman" panose="02000503020000020003" pitchFamily="2" charset="0"/>
              </a:rPr>
              <a:t>Seoul, Republic of Korea</a:t>
            </a:r>
          </a:p>
          <a:p>
            <a:pPr>
              <a:lnSpc>
                <a:spcPct val="150000"/>
              </a:lnSpc>
            </a:pPr>
            <a:r>
              <a:rPr kumimoji="1" lang="en-US" altLang="ko-KR" sz="2000" dirty="0">
                <a:latin typeface="Avenir Roman" panose="02000503020000020003" pitchFamily="2" charset="0"/>
              </a:rPr>
              <a:t>Date of Birth: </a:t>
            </a:r>
            <a:r>
              <a:rPr kumimoji="1" lang="en-US" altLang="ko-KR" sz="2000" b="1" dirty="0">
                <a:latin typeface="Avenir Roman" panose="02000503020000020003" pitchFamily="2" charset="0"/>
              </a:rPr>
              <a:t>December 27, 1999</a:t>
            </a:r>
          </a:p>
          <a:p>
            <a:pPr>
              <a:lnSpc>
                <a:spcPct val="150000"/>
              </a:lnSpc>
            </a:pPr>
            <a:r>
              <a:rPr kumimoji="1" lang="en-US" altLang="ko-KR" sz="2000" dirty="0">
                <a:latin typeface="Avenir Roman" panose="02000503020000020003" pitchFamily="2" charset="0"/>
              </a:rPr>
              <a:t>   &gt; </a:t>
            </a:r>
            <a:r>
              <a:rPr kumimoji="1" lang="en-US" altLang="ko-KR" sz="2000" dirty="0">
                <a:latin typeface="Avenir Roman" panose="02000503020000020003" pitchFamily="2" charset="0"/>
                <a:sym typeface="Wingdings" pitchFamily="2" charset="2"/>
              </a:rPr>
              <a:t></a:t>
            </a:r>
            <a:r>
              <a:rPr kumimoji="1" lang="en-US" altLang="ko-KR" sz="2000" dirty="0">
                <a:latin typeface="Avenir Roman" panose="02000503020000020003" pitchFamily="2" charset="0"/>
              </a:rPr>
              <a:t>: </a:t>
            </a:r>
            <a:r>
              <a:rPr kumimoji="1" lang="en-US" altLang="ko-KR" sz="2000" b="1" dirty="0">
                <a:latin typeface="Avenir Roman" panose="02000503020000020003" pitchFamily="2" charset="0"/>
              </a:rPr>
              <a:t>Can relax near the end of the year</a:t>
            </a:r>
          </a:p>
          <a:p>
            <a:pPr>
              <a:lnSpc>
                <a:spcPct val="150000"/>
              </a:lnSpc>
            </a:pPr>
            <a:r>
              <a:rPr kumimoji="1" lang="en-US" altLang="ko-KR" sz="2000" dirty="0">
                <a:latin typeface="Avenir Roman" panose="02000503020000020003" pitchFamily="2" charset="0"/>
              </a:rPr>
              <a:t>   &gt; </a:t>
            </a:r>
            <a:r>
              <a:rPr kumimoji="1" lang="en-US" altLang="ko-KR" sz="2000" dirty="0">
                <a:latin typeface="Avenir Roman" panose="02000503020000020003" pitchFamily="2" charset="0"/>
                <a:sym typeface="Wingdings" pitchFamily="2" charset="2"/>
              </a:rPr>
              <a:t></a:t>
            </a:r>
            <a:r>
              <a:rPr kumimoji="1" lang="en-US" altLang="ko-KR" sz="2000" dirty="0">
                <a:latin typeface="Avenir Roman" panose="02000503020000020003" pitchFamily="2" charset="0"/>
              </a:rPr>
              <a:t>: </a:t>
            </a:r>
            <a:r>
              <a:rPr kumimoji="1" lang="en-US" altLang="ko-KR" sz="2000" b="1" dirty="0">
                <a:latin typeface="Avenir Roman" panose="02000503020000020003" pitchFamily="2" charset="0"/>
              </a:rPr>
              <a:t>Christmas – My birthday – New Year (???)</a:t>
            </a:r>
          </a:p>
          <a:p>
            <a:pPr>
              <a:lnSpc>
                <a:spcPct val="150000"/>
              </a:lnSpc>
            </a:pPr>
            <a:r>
              <a:rPr kumimoji="1" lang="en-US" altLang="ko-KR" sz="2000" dirty="0">
                <a:latin typeface="Avenir Roman" panose="02000503020000020003" pitchFamily="2" charset="0"/>
              </a:rPr>
              <a:t>Current State: </a:t>
            </a:r>
            <a:r>
              <a:rPr kumimoji="1" lang="en-US" altLang="ko-KR" sz="2000" b="1" dirty="0">
                <a:latin typeface="Avenir Roman" panose="02000503020000020003" pitchFamily="2" charset="0"/>
              </a:rPr>
              <a:t>Freshman at Stanford University</a:t>
            </a:r>
          </a:p>
          <a:p>
            <a:pPr>
              <a:lnSpc>
                <a:spcPct val="150000"/>
              </a:lnSpc>
            </a:pPr>
            <a:r>
              <a:rPr kumimoji="1" lang="en-US" altLang="ko-KR" sz="2000" dirty="0">
                <a:latin typeface="Avenir Roman" panose="02000503020000020003" pitchFamily="2" charset="0"/>
              </a:rPr>
              <a:t>Expected Major(s): </a:t>
            </a:r>
            <a:r>
              <a:rPr kumimoji="1" lang="en-US" altLang="ko-KR" sz="2000" b="1" dirty="0">
                <a:latin typeface="Avenir Roman" panose="02000503020000020003" pitchFamily="2" charset="0"/>
              </a:rPr>
              <a:t>Linguistics, Computer Science</a:t>
            </a:r>
          </a:p>
          <a:p>
            <a:pPr>
              <a:lnSpc>
                <a:spcPct val="150000"/>
              </a:lnSpc>
            </a:pPr>
            <a:r>
              <a:rPr kumimoji="1" lang="en-US" altLang="ko-KR" sz="2000" dirty="0">
                <a:latin typeface="Avenir Roman" panose="02000503020000020003" pitchFamily="2" charset="0"/>
              </a:rPr>
              <a:t>Interest: </a:t>
            </a:r>
            <a:r>
              <a:rPr kumimoji="1" lang="en-US" altLang="ko-KR" sz="2000" b="1" dirty="0">
                <a:latin typeface="Avenir Roman" panose="02000503020000020003" pitchFamily="2" charset="0"/>
              </a:rPr>
              <a:t>Math</a:t>
            </a:r>
            <a:r>
              <a:rPr kumimoji="1" lang="en-US" altLang="ko-KR" sz="2000" dirty="0">
                <a:latin typeface="Avenir Roman" panose="02000503020000020003" pitchFamily="2" charset="0"/>
              </a:rPr>
              <a:t>, </a:t>
            </a:r>
            <a:r>
              <a:rPr kumimoji="1" lang="en-US" altLang="ko-KR" sz="2000" b="1" dirty="0">
                <a:latin typeface="Avenir Roman" panose="02000503020000020003" pitchFamily="2" charset="0"/>
              </a:rPr>
              <a:t>Classics</a:t>
            </a:r>
            <a:r>
              <a:rPr kumimoji="1" lang="en-US" altLang="ko-KR" sz="2000" dirty="0">
                <a:latin typeface="Avenir Roman" panose="02000503020000020003" pitchFamily="2" charset="0"/>
              </a:rPr>
              <a:t>, </a:t>
            </a:r>
            <a:r>
              <a:rPr kumimoji="1" lang="en-US" altLang="ko-KR" sz="2000" b="1" dirty="0">
                <a:latin typeface="Avenir Roman" panose="02000503020000020003" pitchFamily="2" charset="0"/>
              </a:rPr>
              <a:t>music composition</a:t>
            </a:r>
            <a:r>
              <a:rPr kumimoji="1" lang="en-US" altLang="ko-KR" sz="2000" dirty="0">
                <a:latin typeface="Avenir Roman" panose="02000503020000020003" pitchFamily="2" charset="0"/>
              </a:rPr>
              <a:t>, </a:t>
            </a:r>
            <a:r>
              <a:rPr kumimoji="1" lang="en-US" altLang="ko-KR" sz="2000" b="1" dirty="0">
                <a:latin typeface="Avenir Roman" panose="02000503020000020003" pitchFamily="2" charset="0"/>
              </a:rPr>
              <a:t>late-night talks </a:t>
            </a:r>
            <a:r>
              <a:rPr kumimoji="1" lang="en-US" altLang="ko-KR" sz="2000" dirty="0">
                <a:latin typeface="Avenir Roman" panose="02000503020000020003" pitchFamily="2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41935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A9A6EE0-BF92-1148-9C02-30C33A66CCF1}"/>
              </a:ext>
            </a:extLst>
          </p:cNvPr>
          <p:cNvSpPr txBox="1"/>
          <p:nvPr/>
        </p:nvSpPr>
        <p:spPr>
          <a:xfrm>
            <a:off x="562707" y="846782"/>
            <a:ext cx="4304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2400" b="1" dirty="0">
                <a:latin typeface="Avenir Roman" panose="02000503020000020003" pitchFamily="2" charset="0"/>
              </a:rPr>
              <a:t>Phrase Structure Grammar</a:t>
            </a:r>
            <a:endParaRPr kumimoji="1" lang="ko-KR" altLang="en-US" sz="2400" b="1" dirty="0">
              <a:latin typeface="Avenir Roman" panose="02000503020000020003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40E750-8428-7B43-BE08-6F745D2FAF8D}"/>
              </a:ext>
            </a:extLst>
          </p:cNvPr>
          <p:cNvSpPr txBox="1"/>
          <p:nvPr/>
        </p:nvSpPr>
        <p:spPr>
          <a:xfrm>
            <a:off x="576775" y="400478"/>
            <a:ext cx="2638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1200" b="1" dirty="0">
                <a:solidFill>
                  <a:schemeClr val="bg2">
                    <a:lumMod val="75000"/>
                  </a:schemeClr>
                </a:solidFill>
                <a:latin typeface="Avenir Roman" panose="02000503020000020003" pitchFamily="2" charset="0"/>
              </a:rPr>
              <a:t>DEPENDENCY GRAMMAR, CONSTITUENCY GRAMMAR</a:t>
            </a:r>
            <a:endParaRPr kumimoji="1" lang="ko-KR" altLang="en-US" b="1" dirty="0">
              <a:solidFill>
                <a:schemeClr val="bg2">
                  <a:lumMod val="75000"/>
                </a:schemeClr>
              </a:solidFill>
              <a:latin typeface="Avenir Roman" panose="02000503020000020003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A9AA77-771C-2E4F-8A44-89CC4B63504A}"/>
              </a:ext>
            </a:extLst>
          </p:cNvPr>
          <p:cNvSpPr txBox="1"/>
          <p:nvPr/>
        </p:nvSpPr>
        <p:spPr>
          <a:xfrm>
            <a:off x="0" y="1549789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000" dirty="0">
                <a:latin typeface="Avenir Light" panose="020B0402020203020204" pitchFamily="34" charset="0"/>
              </a:rPr>
              <a:t>Introduced</a:t>
            </a:r>
            <a:r>
              <a:rPr kumimoji="1" lang="ko-KR" altLang="en-US" sz="2000" dirty="0">
                <a:latin typeface="Avenir Light" panose="020B0402020203020204" pitchFamily="34" charset="0"/>
              </a:rPr>
              <a:t> </a:t>
            </a:r>
            <a:r>
              <a:rPr kumimoji="1" lang="en-US" altLang="ko-KR" sz="2000" dirty="0">
                <a:latin typeface="Avenir Light" panose="020B0402020203020204" pitchFamily="34" charset="0"/>
              </a:rPr>
              <a:t>by</a:t>
            </a:r>
            <a:r>
              <a:rPr kumimoji="1" lang="ko-KR" altLang="en-US" sz="2000" dirty="0">
                <a:latin typeface="Avenir Light" panose="020B0402020203020204" pitchFamily="34" charset="0"/>
              </a:rPr>
              <a:t> </a:t>
            </a:r>
            <a:r>
              <a:rPr kumimoji="1" lang="en-US" altLang="ko-KR" sz="2000" dirty="0">
                <a:latin typeface="Avenir Light" panose="020B0402020203020204" pitchFamily="34" charset="0"/>
              </a:rPr>
              <a:t>Noam</a:t>
            </a:r>
            <a:r>
              <a:rPr kumimoji="1" lang="ko-KR" altLang="en-US" sz="2000" dirty="0">
                <a:latin typeface="Avenir Light" panose="020B0402020203020204" pitchFamily="34" charset="0"/>
              </a:rPr>
              <a:t> </a:t>
            </a:r>
            <a:r>
              <a:rPr kumimoji="1" lang="en-US" altLang="ko-KR" sz="2000" dirty="0">
                <a:latin typeface="Avenir Light" panose="020B0402020203020204" pitchFamily="34" charset="0"/>
              </a:rPr>
              <a:t>Chomsky,</a:t>
            </a:r>
            <a:r>
              <a:rPr kumimoji="1" lang="ko-KR" altLang="en-US" sz="2000" dirty="0">
                <a:latin typeface="Avenir Light" panose="020B0402020203020204" pitchFamily="34" charset="0"/>
              </a:rPr>
              <a:t> </a:t>
            </a:r>
            <a:r>
              <a:rPr kumimoji="1" lang="en-US" altLang="ko-KR" sz="2000" dirty="0">
                <a:latin typeface="Avenir Light" panose="020B0402020203020204" pitchFamily="34" charset="0"/>
              </a:rPr>
              <a:t>also known as </a:t>
            </a:r>
            <a:r>
              <a:rPr kumimoji="1" lang="en-US" altLang="ko-KR" sz="2000" b="1" dirty="0">
                <a:latin typeface="Avenir Light" panose="020B0402020203020204" pitchFamily="34" charset="0"/>
              </a:rPr>
              <a:t>constituency grammar</a:t>
            </a:r>
            <a:endParaRPr kumimoji="1" lang="ko-KR" altLang="en-US" sz="2000" dirty="0">
              <a:latin typeface="Avenir Light" panose="020B0402020203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F82C1F-4D26-CC44-962B-327C7299A937}"/>
              </a:ext>
            </a:extLst>
          </p:cNvPr>
          <p:cNvSpPr txBox="1"/>
          <p:nvPr/>
        </p:nvSpPr>
        <p:spPr>
          <a:xfrm>
            <a:off x="0" y="1961269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000" dirty="0">
                <a:latin typeface="Avenir Light" panose="020B0402020203020204" pitchFamily="34" charset="0"/>
              </a:rPr>
              <a:t>Opposing concept of the dependency grammar</a:t>
            </a:r>
            <a:endParaRPr kumimoji="1" lang="ko-KR" altLang="en-US" sz="2000" dirty="0">
              <a:latin typeface="Avenir Light" panose="020B0402020203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4545FF-31F2-624E-9E69-4B414C801FF9}"/>
              </a:ext>
            </a:extLst>
          </p:cNvPr>
          <p:cNvSpPr txBox="1"/>
          <p:nvPr/>
        </p:nvSpPr>
        <p:spPr>
          <a:xfrm>
            <a:off x="0" y="2403229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000" dirty="0">
                <a:latin typeface="Avenir Light" panose="020B0402020203020204" pitchFamily="34" charset="0"/>
              </a:rPr>
              <a:t>What we have covered so far in the course = </a:t>
            </a:r>
            <a:r>
              <a:rPr kumimoji="1" lang="en-US" altLang="ko-KR" sz="2000" b="1" dirty="0">
                <a:latin typeface="Avenir Light" panose="020B0402020203020204" pitchFamily="34" charset="0"/>
              </a:rPr>
              <a:t>generative grammar</a:t>
            </a:r>
            <a:r>
              <a:rPr kumimoji="1" lang="en-US" altLang="ko-KR" sz="2000" dirty="0">
                <a:latin typeface="Avenir Light" panose="020B0402020203020204" pitchFamily="34" charset="0"/>
              </a:rPr>
              <a:t> in </a:t>
            </a:r>
            <a:r>
              <a:rPr kumimoji="1" lang="en-US" altLang="ko-KR" sz="2000" b="1" dirty="0">
                <a:latin typeface="Avenir Light" panose="020B0402020203020204" pitchFamily="34" charset="0"/>
              </a:rPr>
              <a:t>constituency grammar</a:t>
            </a:r>
            <a:endParaRPr kumimoji="1" lang="ko-KR" altLang="en-US" sz="2000" dirty="0">
              <a:latin typeface="Avenir Light" panose="020B0402020203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691009-6957-CA4F-B0AC-B2D47E336844}"/>
              </a:ext>
            </a:extLst>
          </p:cNvPr>
          <p:cNvSpPr txBox="1"/>
          <p:nvPr/>
        </p:nvSpPr>
        <p:spPr>
          <a:xfrm>
            <a:off x="562707" y="3970982"/>
            <a:ext cx="4304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2400" b="1" dirty="0">
                <a:latin typeface="Avenir Roman" panose="02000503020000020003" pitchFamily="2" charset="0"/>
              </a:rPr>
              <a:t>Dependency Grammar</a:t>
            </a:r>
            <a:endParaRPr kumimoji="1" lang="ko-KR" altLang="en-US" sz="2400" b="1" dirty="0">
              <a:latin typeface="Avenir Roman" panose="02000503020000020003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7A72A9-2191-524F-B13B-D97FE273CB63}"/>
              </a:ext>
            </a:extLst>
          </p:cNvPr>
          <p:cNvSpPr txBox="1"/>
          <p:nvPr/>
        </p:nvSpPr>
        <p:spPr>
          <a:xfrm>
            <a:off x="576775" y="3524678"/>
            <a:ext cx="2638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1200" b="1" dirty="0">
                <a:solidFill>
                  <a:schemeClr val="bg2">
                    <a:lumMod val="75000"/>
                  </a:schemeClr>
                </a:solidFill>
                <a:latin typeface="Avenir Roman" panose="02000503020000020003" pitchFamily="2" charset="0"/>
              </a:rPr>
              <a:t>DEPENDENCY GRAMMAR, CONSTITUENCY GRAMMAR</a:t>
            </a:r>
            <a:endParaRPr kumimoji="1" lang="ko-KR" altLang="en-US" b="1" dirty="0">
              <a:solidFill>
                <a:schemeClr val="bg2">
                  <a:lumMod val="75000"/>
                </a:schemeClr>
              </a:solidFill>
              <a:latin typeface="Avenir Roman" panose="02000503020000020003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AB7141-2D0A-9F47-BDB5-76D299E4115C}"/>
              </a:ext>
            </a:extLst>
          </p:cNvPr>
          <p:cNvSpPr txBox="1"/>
          <p:nvPr/>
        </p:nvSpPr>
        <p:spPr>
          <a:xfrm>
            <a:off x="0" y="4673989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000" dirty="0">
                <a:latin typeface="Avenir Light" panose="020B0402020203020204" pitchFamily="34" charset="0"/>
              </a:rPr>
              <a:t>Introduced</a:t>
            </a:r>
            <a:r>
              <a:rPr kumimoji="1" lang="ko-KR" altLang="en-US" sz="2000" dirty="0">
                <a:latin typeface="Avenir Light" panose="020B0402020203020204" pitchFamily="34" charset="0"/>
              </a:rPr>
              <a:t> </a:t>
            </a:r>
            <a:r>
              <a:rPr kumimoji="1" lang="en-US" altLang="ko-KR" sz="2000" dirty="0">
                <a:latin typeface="Avenir Light" panose="020B0402020203020204" pitchFamily="34" charset="0"/>
              </a:rPr>
              <a:t>by</a:t>
            </a:r>
            <a:r>
              <a:rPr kumimoji="1" lang="ko-KR" altLang="en-US" sz="2000" dirty="0">
                <a:latin typeface="Avenir Light" panose="020B0402020203020204" pitchFamily="34" charset="0"/>
              </a:rPr>
              <a:t> </a:t>
            </a:r>
            <a:r>
              <a:rPr kumimoji="1" lang="en-US" altLang="ko-KR" sz="2000" dirty="0">
                <a:latin typeface="Avenir Light" panose="020B0402020203020204" pitchFamily="34" charset="0"/>
              </a:rPr>
              <a:t>Lucien </a:t>
            </a:r>
            <a:r>
              <a:rPr kumimoji="1" lang="en-US" altLang="ko-KR" sz="2000" dirty="0" err="1">
                <a:latin typeface="Avenir Light" panose="020B0402020203020204" pitchFamily="34" charset="0"/>
              </a:rPr>
              <a:t>Tesnière</a:t>
            </a:r>
            <a:endParaRPr kumimoji="1" lang="ko-KR" altLang="en-US" sz="2000" dirty="0">
              <a:latin typeface="Avenir Light" panose="020B0402020203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B94814-4180-9644-976D-B3B0723FD69C}"/>
              </a:ext>
            </a:extLst>
          </p:cNvPr>
          <p:cNvSpPr txBox="1"/>
          <p:nvPr/>
        </p:nvSpPr>
        <p:spPr>
          <a:xfrm>
            <a:off x="0" y="5085469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000" dirty="0">
                <a:latin typeface="Avenir Light" panose="020B0402020203020204" pitchFamily="34" charset="0"/>
              </a:rPr>
              <a:t>Opposing concept of the phase structure grammar</a:t>
            </a:r>
            <a:endParaRPr kumimoji="1" lang="ko-KR" altLang="en-US" sz="2000" dirty="0">
              <a:latin typeface="Avenir Light" panose="020B0402020203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D6677A-1EB3-E340-ABED-B4E05DC55011}"/>
              </a:ext>
            </a:extLst>
          </p:cNvPr>
          <p:cNvSpPr txBox="1"/>
          <p:nvPr/>
        </p:nvSpPr>
        <p:spPr>
          <a:xfrm>
            <a:off x="0" y="5527429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000" dirty="0">
                <a:latin typeface="Avenir Light" panose="020B0402020203020204" pitchFamily="34" charset="0"/>
              </a:rPr>
              <a:t>Structure is determined by relations/connections between words and dependents</a:t>
            </a:r>
            <a:endParaRPr kumimoji="1" lang="ko-KR" altLang="en-US" sz="2000" dirty="0">
              <a:latin typeface="Avenir Light" panose="020B0402020203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2DEA3E-EA5B-564A-A7B7-ED116386A352}"/>
              </a:ext>
            </a:extLst>
          </p:cNvPr>
          <p:cNvSpPr txBox="1"/>
          <p:nvPr/>
        </p:nvSpPr>
        <p:spPr>
          <a:xfrm>
            <a:off x="0" y="5969389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000" dirty="0">
                <a:latin typeface="Avenir Light" panose="020B0402020203020204" pitchFamily="34" charset="0"/>
              </a:rPr>
              <a:t>Heavily implemented in computational linguistics as a way of parsing sentences</a:t>
            </a:r>
            <a:endParaRPr kumimoji="1" lang="ko-KR" altLang="en-US" sz="2000" dirty="0">
              <a:latin typeface="Avenir Light" panose="020B0402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84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A9A6EE0-BF92-1148-9C02-30C33A66CCF1}"/>
              </a:ext>
            </a:extLst>
          </p:cNvPr>
          <p:cNvSpPr txBox="1"/>
          <p:nvPr/>
        </p:nvSpPr>
        <p:spPr>
          <a:xfrm>
            <a:off x="562707" y="832034"/>
            <a:ext cx="4776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2400" b="1" dirty="0">
                <a:latin typeface="Avenir Roman" panose="02000503020000020003" pitchFamily="2" charset="0"/>
              </a:rPr>
              <a:t>Dependency and Constituency</a:t>
            </a:r>
            <a:endParaRPr kumimoji="1" lang="ko-KR" altLang="en-US" sz="2400" b="1" dirty="0">
              <a:latin typeface="Avenir Roman" panose="02000503020000020003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40E750-8428-7B43-BE08-6F745D2FAF8D}"/>
              </a:ext>
            </a:extLst>
          </p:cNvPr>
          <p:cNvSpPr txBox="1"/>
          <p:nvPr/>
        </p:nvSpPr>
        <p:spPr>
          <a:xfrm>
            <a:off x="576775" y="400478"/>
            <a:ext cx="2638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1200" b="1" dirty="0">
                <a:solidFill>
                  <a:schemeClr val="bg2">
                    <a:lumMod val="75000"/>
                  </a:schemeClr>
                </a:solidFill>
                <a:latin typeface="Avenir Roman" panose="02000503020000020003" pitchFamily="2" charset="0"/>
              </a:rPr>
              <a:t>DEPENDENCY GRAMMAR, CONSTITUENCY GRAMMAR</a:t>
            </a:r>
            <a:endParaRPr kumimoji="1" lang="ko-KR" altLang="en-US" b="1" dirty="0">
              <a:solidFill>
                <a:schemeClr val="bg2">
                  <a:lumMod val="75000"/>
                </a:schemeClr>
              </a:solidFill>
              <a:latin typeface="Avenir Roman" panose="02000503020000020003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604C83-2D06-8E46-8361-FDAAF30A636D}"/>
              </a:ext>
            </a:extLst>
          </p:cNvPr>
          <p:cNvSpPr txBox="1"/>
          <p:nvPr/>
        </p:nvSpPr>
        <p:spPr>
          <a:xfrm>
            <a:off x="-365760" y="1549789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000" dirty="0">
                <a:latin typeface="Avenir Light" panose="020B0402020203020204" pitchFamily="34" charset="0"/>
              </a:rPr>
              <a:t>Dependency: </a:t>
            </a:r>
            <a:r>
              <a:rPr kumimoji="1" lang="en-US" altLang="ko-KR" sz="2000" b="1" dirty="0">
                <a:latin typeface="Avenir Light" panose="020B0402020203020204" pitchFamily="34" charset="0"/>
              </a:rPr>
              <a:t>one-to-one correspondence</a:t>
            </a:r>
            <a:endParaRPr kumimoji="1" lang="ko-KR" altLang="en-US" sz="2000" dirty="0">
              <a:latin typeface="Avenir Light" panose="020B0402020203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3EF96A-DDEA-814F-9678-DEDD812E3817}"/>
              </a:ext>
            </a:extLst>
          </p:cNvPr>
          <p:cNvSpPr txBox="1"/>
          <p:nvPr/>
        </p:nvSpPr>
        <p:spPr>
          <a:xfrm>
            <a:off x="0" y="1946029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000" dirty="0">
                <a:latin typeface="Avenir Light" panose="020B0402020203020204" pitchFamily="34" charset="0"/>
              </a:rPr>
              <a:t>    Constituency: </a:t>
            </a:r>
            <a:r>
              <a:rPr kumimoji="1" lang="en-US" altLang="ko-KR" sz="2000" b="1" dirty="0">
                <a:latin typeface="Avenir Light" panose="020B0402020203020204" pitchFamily="34" charset="0"/>
              </a:rPr>
              <a:t>one-to-one-or more correspondence</a:t>
            </a:r>
            <a:endParaRPr kumimoji="1" lang="ko-KR" altLang="en-US" sz="2000" dirty="0">
              <a:latin typeface="Avenir Light" panose="020B0402020203020204" pitchFamily="34" charset="0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EAA6A8BF-BAB9-3148-A033-04B6E9CAA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4040" y="2499360"/>
            <a:ext cx="8441400" cy="39636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87D9CF-8A64-6E47-B598-1626B06C6AAC}"/>
              </a:ext>
            </a:extLst>
          </p:cNvPr>
          <p:cNvSpPr txBox="1"/>
          <p:nvPr/>
        </p:nvSpPr>
        <p:spPr>
          <a:xfrm>
            <a:off x="3291840" y="3012829"/>
            <a:ext cx="2194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000" dirty="0">
                <a:latin typeface="Avenir Light" panose="020B0402020203020204" pitchFamily="34" charset="0"/>
              </a:rPr>
              <a:t>Predicates and</a:t>
            </a:r>
          </a:p>
          <a:p>
            <a:pPr algn="ctr"/>
            <a:r>
              <a:rPr kumimoji="1" lang="en-US" altLang="ko-KR" sz="2000" dirty="0">
                <a:latin typeface="Avenir Light" panose="020B0402020203020204" pitchFamily="34" charset="0"/>
              </a:rPr>
              <a:t>arguments</a:t>
            </a:r>
            <a:endParaRPr kumimoji="1" lang="ko-KR" altLang="en-US" sz="2000" dirty="0">
              <a:latin typeface="Avenir Light" panose="020B0402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68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, 스크린샷이(가) 표시된 사진&#10;&#10;&#10;&#10;자동 생성된 설명">
            <a:extLst>
              <a:ext uri="{FF2B5EF4-FFF2-40B4-BE49-F238E27FC236}">
                <a16:creationId xmlns:a16="http://schemas.microsoft.com/office/drawing/2014/main" id="{4160BCF5-53CE-AF47-8B91-8BE97A48D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50" y="0"/>
            <a:ext cx="11823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6656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8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53AC130-5902-364B-A0AE-7C222888B5EF}"/>
              </a:ext>
            </a:extLst>
          </p:cNvPr>
          <p:cNvSpPr txBox="1"/>
          <p:nvPr/>
        </p:nvSpPr>
        <p:spPr>
          <a:xfrm>
            <a:off x="1" y="2067951"/>
            <a:ext cx="12192000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4400" b="1" u="sng" dirty="0">
                <a:solidFill>
                  <a:schemeClr val="bg1"/>
                </a:solidFill>
                <a:latin typeface="Avenir Heavy" panose="02000503020000020003" pitchFamily="2" charset="0"/>
              </a:rPr>
              <a:t>Part 6</a:t>
            </a:r>
          </a:p>
          <a:p>
            <a:pPr algn="ctr"/>
            <a:endParaRPr kumimoji="1" lang="en-US" altLang="ko-KR" sz="1500" b="1" u="sng" dirty="0">
              <a:solidFill>
                <a:schemeClr val="bg1"/>
              </a:solidFill>
              <a:latin typeface="Avenir Heavy" panose="02000503020000020003" pitchFamily="2" charset="0"/>
            </a:endParaRPr>
          </a:p>
          <a:p>
            <a:pPr algn="ctr"/>
            <a:r>
              <a:rPr kumimoji="1" lang="en-US" altLang="ko-KR" sz="4400" b="1" dirty="0">
                <a:solidFill>
                  <a:schemeClr val="bg1"/>
                </a:solidFill>
                <a:latin typeface="Avenir Heavy" panose="02000503020000020003" pitchFamily="2" charset="0"/>
              </a:rPr>
              <a:t>Applications of Syntax</a:t>
            </a:r>
            <a:endParaRPr kumimoji="1" lang="ko-KR" altLang="en-US" sz="4400" b="1" dirty="0">
              <a:solidFill>
                <a:schemeClr val="bg1"/>
              </a:solidFill>
              <a:latin typeface="Avenir Heavy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00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A9A6EE0-BF92-1148-9C02-30C33A66CCF1}"/>
              </a:ext>
            </a:extLst>
          </p:cNvPr>
          <p:cNvSpPr txBox="1"/>
          <p:nvPr/>
        </p:nvSpPr>
        <p:spPr>
          <a:xfrm>
            <a:off x="562707" y="787790"/>
            <a:ext cx="4525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2400" b="1" dirty="0">
                <a:latin typeface="Avenir Roman" panose="02000503020000020003" pitchFamily="2" charset="0"/>
              </a:rPr>
              <a:t>Foreign Language Syntax</a:t>
            </a:r>
            <a:endParaRPr kumimoji="1" lang="ko-KR" altLang="en-US" sz="2400" b="1" dirty="0">
              <a:latin typeface="Avenir Roman" panose="02000503020000020003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40E750-8428-7B43-BE08-6F745D2FAF8D}"/>
              </a:ext>
            </a:extLst>
          </p:cNvPr>
          <p:cNvSpPr txBox="1"/>
          <p:nvPr/>
        </p:nvSpPr>
        <p:spPr>
          <a:xfrm>
            <a:off x="576775" y="562707"/>
            <a:ext cx="26383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1200" b="1" dirty="0">
                <a:solidFill>
                  <a:schemeClr val="bg2">
                    <a:lumMod val="75000"/>
                  </a:schemeClr>
                </a:solidFill>
                <a:latin typeface="Avenir Roman" panose="02000503020000020003" pitchFamily="2" charset="0"/>
              </a:rPr>
              <a:t>APPLICATIONS OF SYNTAX</a:t>
            </a:r>
            <a:endParaRPr kumimoji="1" lang="ko-KR" altLang="en-US" b="1" dirty="0">
              <a:solidFill>
                <a:schemeClr val="bg2">
                  <a:lumMod val="75000"/>
                </a:schemeClr>
              </a:solidFill>
              <a:latin typeface="Avenir Roman" panose="02000503020000020003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539887-DF80-3D49-B780-8807BE781326}"/>
              </a:ext>
            </a:extLst>
          </p:cNvPr>
          <p:cNvSpPr txBox="1"/>
          <p:nvPr/>
        </p:nvSpPr>
        <p:spPr>
          <a:xfrm>
            <a:off x="-1158240" y="148073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300" dirty="0">
                <a:latin typeface="Avenir Book" panose="02000503020000020003" pitchFamily="2" charset="0"/>
              </a:rPr>
              <a:t>What is the general structure (word order) of English sentences?</a:t>
            </a:r>
            <a:endParaRPr kumimoji="1" lang="ko-KR" altLang="en-US" sz="2300" dirty="0">
              <a:latin typeface="Avenir Book" panose="02000503020000020003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7D43C0-4387-3841-91A1-48D18742095E}"/>
              </a:ext>
            </a:extLst>
          </p:cNvPr>
          <p:cNvSpPr txBox="1"/>
          <p:nvPr/>
        </p:nvSpPr>
        <p:spPr>
          <a:xfrm>
            <a:off x="8717280" y="1371600"/>
            <a:ext cx="2179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3600" b="1" dirty="0">
                <a:latin typeface="Avenir Heavy" panose="02000503020000020003" pitchFamily="2" charset="0"/>
              </a:rPr>
              <a:t>SVO</a:t>
            </a:r>
            <a:endParaRPr kumimoji="1" lang="ko-KR" altLang="en-US" b="1" dirty="0">
              <a:latin typeface="Avenir Heavy" panose="02000503020000020003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275A1C-B383-3744-A05E-20B6F9E14CDA}"/>
              </a:ext>
            </a:extLst>
          </p:cNvPr>
          <p:cNvSpPr txBox="1"/>
          <p:nvPr/>
        </p:nvSpPr>
        <p:spPr>
          <a:xfrm>
            <a:off x="-1630680" y="210557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300" dirty="0">
                <a:latin typeface="Avenir Book" panose="02000503020000020003" pitchFamily="2" charset="0"/>
              </a:rPr>
              <a:t>But is that one and the only word order of all languages?</a:t>
            </a:r>
            <a:endParaRPr kumimoji="1" lang="ko-KR" altLang="en-US" sz="2300" dirty="0">
              <a:latin typeface="Avenir Book" panose="02000503020000020003" pitchFamily="2" charset="0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E2E62B6B-EE27-D14B-98C2-F5604EAF66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2910840"/>
            <a:ext cx="5509260" cy="308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272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A9A6EE0-BF92-1148-9C02-30C33A66CCF1}"/>
              </a:ext>
            </a:extLst>
          </p:cNvPr>
          <p:cNvSpPr txBox="1"/>
          <p:nvPr/>
        </p:nvSpPr>
        <p:spPr>
          <a:xfrm>
            <a:off x="562707" y="787790"/>
            <a:ext cx="4525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2400" b="1" dirty="0">
                <a:latin typeface="Avenir Roman" panose="02000503020000020003" pitchFamily="2" charset="0"/>
              </a:rPr>
              <a:t>Foreign Language Syntax</a:t>
            </a:r>
            <a:endParaRPr kumimoji="1" lang="ko-KR" altLang="en-US" sz="2400" b="1" dirty="0">
              <a:latin typeface="Avenir Roman" panose="02000503020000020003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40E750-8428-7B43-BE08-6F745D2FAF8D}"/>
              </a:ext>
            </a:extLst>
          </p:cNvPr>
          <p:cNvSpPr txBox="1"/>
          <p:nvPr/>
        </p:nvSpPr>
        <p:spPr>
          <a:xfrm>
            <a:off x="576775" y="562707"/>
            <a:ext cx="26383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1200" b="1" dirty="0">
                <a:solidFill>
                  <a:schemeClr val="bg2">
                    <a:lumMod val="75000"/>
                  </a:schemeClr>
                </a:solidFill>
                <a:latin typeface="Avenir Roman" panose="02000503020000020003" pitchFamily="2" charset="0"/>
              </a:rPr>
              <a:t>APPLICATIONS OF SYNTAX</a:t>
            </a:r>
            <a:endParaRPr kumimoji="1" lang="ko-KR" altLang="en-US" b="1" dirty="0">
              <a:solidFill>
                <a:schemeClr val="bg2">
                  <a:lumMod val="75000"/>
                </a:schemeClr>
              </a:solidFill>
              <a:latin typeface="Avenir Roman" panose="02000503020000020003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539887-DF80-3D49-B780-8807BE781326}"/>
              </a:ext>
            </a:extLst>
          </p:cNvPr>
          <p:cNvSpPr txBox="1"/>
          <p:nvPr/>
        </p:nvSpPr>
        <p:spPr>
          <a:xfrm>
            <a:off x="-1158240" y="148073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300" dirty="0">
                <a:latin typeface="Avenir Book" panose="02000503020000020003" pitchFamily="2" charset="0"/>
              </a:rPr>
              <a:t>What is the general structure (word order) of English sentences?</a:t>
            </a:r>
            <a:endParaRPr kumimoji="1" lang="ko-KR" altLang="en-US" sz="2300" dirty="0">
              <a:latin typeface="Avenir Book" panose="02000503020000020003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7D43C0-4387-3841-91A1-48D18742095E}"/>
              </a:ext>
            </a:extLst>
          </p:cNvPr>
          <p:cNvSpPr txBox="1"/>
          <p:nvPr/>
        </p:nvSpPr>
        <p:spPr>
          <a:xfrm>
            <a:off x="8717280" y="1371600"/>
            <a:ext cx="2179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3600" b="1" dirty="0">
                <a:latin typeface="Avenir Heavy" panose="02000503020000020003" pitchFamily="2" charset="0"/>
              </a:rPr>
              <a:t>SVO</a:t>
            </a:r>
            <a:endParaRPr kumimoji="1" lang="ko-KR" altLang="en-US" b="1" dirty="0">
              <a:latin typeface="Avenir Heavy" panose="02000503020000020003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275A1C-B383-3744-A05E-20B6F9E14CDA}"/>
              </a:ext>
            </a:extLst>
          </p:cNvPr>
          <p:cNvSpPr txBox="1"/>
          <p:nvPr/>
        </p:nvSpPr>
        <p:spPr>
          <a:xfrm>
            <a:off x="-1752600" y="218177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300" dirty="0">
                <a:latin typeface="Avenir Book" panose="02000503020000020003" pitchFamily="2" charset="0"/>
              </a:rPr>
              <a:t>But is that the only word order shown in all languages?</a:t>
            </a:r>
            <a:endParaRPr kumimoji="1" lang="ko-KR" altLang="en-US" sz="2300" dirty="0">
              <a:latin typeface="Avenir Book" panose="02000503020000020003" pitchFamily="2" charset="0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E2E62B6B-EE27-D14B-98C2-F5604EAF66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0" y="2926080"/>
            <a:ext cx="5334000" cy="2987040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D82CB1B3-8032-9049-B8E2-8CC83AF7CC80}"/>
              </a:ext>
            </a:extLst>
          </p:cNvPr>
          <p:cNvSpPr/>
          <p:nvPr/>
        </p:nvSpPr>
        <p:spPr>
          <a:xfrm>
            <a:off x="267286" y="239151"/>
            <a:ext cx="11662117" cy="6330461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93F8FD-BC60-AA41-BE59-CB0458903FE5}"/>
              </a:ext>
            </a:extLst>
          </p:cNvPr>
          <p:cNvSpPr txBox="1"/>
          <p:nvPr/>
        </p:nvSpPr>
        <p:spPr>
          <a:xfrm>
            <a:off x="0" y="2708301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3600" b="1" dirty="0">
                <a:latin typeface="Avenir Light" panose="020B0402020203020204" pitchFamily="34" charset="0"/>
              </a:rPr>
              <a:t>Then what are some other word orders?</a:t>
            </a:r>
            <a:endParaRPr kumimoji="1" lang="ko-KR" altLang="en-US" sz="3600" b="1" dirty="0">
              <a:latin typeface="Avenir Light" panose="020B0402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53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A9A6EE0-BF92-1148-9C02-30C33A66CCF1}"/>
              </a:ext>
            </a:extLst>
          </p:cNvPr>
          <p:cNvSpPr txBox="1"/>
          <p:nvPr/>
        </p:nvSpPr>
        <p:spPr>
          <a:xfrm>
            <a:off x="562707" y="787790"/>
            <a:ext cx="4525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2400" b="1" dirty="0">
                <a:latin typeface="Avenir Roman" panose="02000503020000020003" pitchFamily="2" charset="0"/>
              </a:rPr>
              <a:t>Foreign Language Syntax</a:t>
            </a:r>
            <a:endParaRPr kumimoji="1" lang="ko-KR" altLang="en-US" sz="2400" b="1" dirty="0">
              <a:latin typeface="Avenir Roman" panose="02000503020000020003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40E750-8428-7B43-BE08-6F745D2FAF8D}"/>
              </a:ext>
            </a:extLst>
          </p:cNvPr>
          <p:cNvSpPr txBox="1"/>
          <p:nvPr/>
        </p:nvSpPr>
        <p:spPr>
          <a:xfrm>
            <a:off x="576775" y="562707"/>
            <a:ext cx="26383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1200" b="1" dirty="0">
                <a:solidFill>
                  <a:schemeClr val="bg2">
                    <a:lumMod val="75000"/>
                  </a:schemeClr>
                </a:solidFill>
                <a:latin typeface="Avenir Roman" panose="02000503020000020003" pitchFamily="2" charset="0"/>
              </a:rPr>
              <a:t>APPLICATIONS OF SYNTAX</a:t>
            </a:r>
            <a:endParaRPr kumimoji="1" lang="ko-KR" altLang="en-US" b="1" dirty="0">
              <a:solidFill>
                <a:schemeClr val="bg2">
                  <a:lumMod val="75000"/>
                </a:schemeClr>
              </a:solidFill>
              <a:latin typeface="Avenir Roman" panose="02000503020000020003" pitchFamily="2" charset="0"/>
            </a:endParaRPr>
          </a:p>
        </p:txBody>
      </p:sp>
      <p:grpSp>
        <p:nvGrpSpPr>
          <p:cNvPr id="48" name="그룹 47">
            <a:extLst>
              <a:ext uri="{FF2B5EF4-FFF2-40B4-BE49-F238E27FC236}">
                <a16:creationId xmlns:a16="http://schemas.microsoft.com/office/drawing/2014/main" id="{E6B3442B-EC2D-6842-AC40-DE8218D3296E}"/>
              </a:ext>
            </a:extLst>
          </p:cNvPr>
          <p:cNvGrpSpPr/>
          <p:nvPr/>
        </p:nvGrpSpPr>
        <p:grpSpPr>
          <a:xfrm>
            <a:off x="1249680" y="1874520"/>
            <a:ext cx="9546781" cy="3755291"/>
            <a:chOff x="1249680" y="1874520"/>
            <a:chExt cx="9546781" cy="3755291"/>
          </a:xfrm>
        </p:grpSpPr>
        <p:grpSp>
          <p:nvGrpSpPr>
            <p:cNvPr id="43" name="그룹 42">
              <a:extLst>
                <a:ext uri="{FF2B5EF4-FFF2-40B4-BE49-F238E27FC236}">
                  <a16:creationId xmlns:a16="http://schemas.microsoft.com/office/drawing/2014/main" id="{585954F4-D7F7-F840-A1FE-0B0F6218B466}"/>
                </a:ext>
              </a:extLst>
            </p:cNvPr>
            <p:cNvGrpSpPr/>
            <p:nvPr/>
          </p:nvGrpSpPr>
          <p:grpSpPr>
            <a:xfrm>
              <a:off x="1249680" y="1905000"/>
              <a:ext cx="1983652" cy="646331"/>
              <a:chOff x="1249680" y="1905000"/>
              <a:chExt cx="1983652" cy="646331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4F5485E-349C-4643-8EC9-81441F0FFC7D}"/>
                  </a:ext>
                </a:extLst>
              </p:cNvPr>
              <p:cNvSpPr txBox="1"/>
              <p:nvPr/>
            </p:nvSpPr>
            <p:spPr>
              <a:xfrm>
                <a:off x="1249680" y="1905000"/>
                <a:ext cx="655320" cy="64633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ko-KR" sz="3600" dirty="0">
                    <a:latin typeface="Avenir Roman" panose="02000503020000020003" pitchFamily="2" charset="0"/>
                  </a:rPr>
                  <a:t>S</a:t>
                </a:r>
                <a:endParaRPr kumimoji="1" lang="ko-KR" altLang="en-US" dirty="0">
                  <a:latin typeface="Avenir Roman" panose="02000503020000020003" pitchFamily="2" charset="0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256E133-DBED-2A4B-A829-1F4D5721C78F}"/>
                  </a:ext>
                </a:extLst>
              </p:cNvPr>
              <p:cNvSpPr txBox="1"/>
              <p:nvPr/>
            </p:nvSpPr>
            <p:spPr>
              <a:xfrm>
                <a:off x="1913846" y="1905000"/>
                <a:ext cx="655320" cy="64633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ko-KR" sz="3600" dirty="0">
                    <a:latin typeface="Avenir Roman" panose="02000503020000020003" pitchFamily="2" charset="0"/>
                  </a:rPr>
                  <a:t>O</a:t>
                </a:r>
                <a:endParaRPr kumimoji="1" lang="ko-KR" altLang="en-US" dirty="0">
                  <a:latin typeface="Avenir Roman" panose="02000503020000020003" pitchFamily="2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81EFB01-EA52-BB4D-8A37-D361259C67F5}"/>
                  </a:ext>
                </a:extLst>
              </p:cNvPr>
              <p:cNvSpPr txBox="1"/>
              <p:nvPr/>
            </p:nvSpPr>
            <p:spPr>
              <a:xfrm>
                <a:off x="2578012" y="1905000"/>
                <a:ext cx="655320" cy="64633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ko-KR" sz="3600" dirty="0">
                    <a:latin typeface="Avenir Roman" panose="02000503020000020003" pitchFamily="2" charset="0"/>
                  </a:rPr>
                  <a:t>V</a:t>
                </a:r>
                <a:endParaRPr kumimoji="1" lang="ko-KR" altLang="en-US" dirty="0">
                  <a:latin typeface="Avenir Roman" panose="02000503020000020003" pitchFamily="2" charset="0"/>
                </a:endParaRPr>
              </a:p>
            </p:txBody>
          </p:sp>
        </p:grpSp>
        <p:grpSp>
          <p:nvGrpSpPr>
            <p:cNvPr id="44" name="그룹 43">
              <a:extLst>
                <a:ext uri="{FF2B5EF4-FFF2-40B4-BE49-F238E27FC236}">
                  <a16:creationId xmlns:a16="http://schemas.microsoft.com/office/drawing/2014/main" id="{FEAE2498-8369-334A-85DD-0DD87C06C289}"/>
                </a:ext>
              </a:extLst>
            </p:cNvPr>
            <p:cNvGrpSpPr/>
            <p:nvPr/>
          </p:nvGrpSpPr>
          <p:grpSpPr>
            <a:xfrm>
              <a:off x="1249680" y="3429000"/>
              <a:ext cx="1983652" cy="646331"/>
              <a:chOff x="1249680" y="3429000"/>
              <a:chExt cx="1983652" cy="646331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269B571-3E09-BB4D-A3EB-F682317B13BC}"/>
                  </a:ext>
                </a:extLst>
              </p:cNvPr>
              <p:cNvSpPr txBox="1"/>
              <p:nvPr/>
            </p:nvSpPr>
            <p:spPr>
              <a:xfrm>
                <a:off x="1249680" y="3429000"/>
                <a:ext cx="655320" cy="64633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ko-KR" sz="3600" dirty="0">
                    <a:latin typeface="Avenir Roman" panose="02000503020000020003" pitchFamily="2" charset="0"/>
                  </a:rPr>
                  <a:t>S</a:t>
                </a:r>
                <a:endParaRPr kumimoji="1" lang="ko-KR" altLang="en-US" dirty="0">
                  <a:latin typeface="Avenir Roman" panose="02000503020000020003" pitchFamily="2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30FEE15-9483-8D44-A3E4-0B9B98BB1750}"/>
                  </a:ext>
                </a:extLst>
              </p:cNvPr>
              <p:cNvSpPr txBox="1"/>
              <p:nvPr/>
            </p:nvSpPr>
            <p:spPr>
              <a:xfrm>
                <a:off x="1913846" y="3429000"/>
                <a:ext cx="655320" cy="64633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ko-KR" sz="3600" dirty="0">
                    <a:latin typeface="Avenir Roman" panose="02000503020000020003" pitchFamily="2" charset="0"/>
                  </a:rPr>
                  <a:t>V</a:t>
                </a:r>
                <a:endParaRPr kumimoji="1" lang="ko-KR" altLang="en-US" dirty="0">
                  <a:latin typeface="Avenir Roman" panose="02000503020000020003" pitchFamily="2" charset="0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B3A1909-18E0-6E47-B61A-898BAEEEB71E}"/>
                  </a:ext>
                </a:extLst>
              </p:cNvPr>
              <p:cNvSpPr txBox="1"/>
              <p:nvPr/>
            </p:nvSpPr>
            <p:spPr>
              <a:xfrm>
                <a:off x="2578012" y="3429000"/>
                <a:ext cx="655320" cy="64633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ko-KR" sz="3600" dirty="0">
                    <a:latin typeface="Avenir Roman" panose="02000503020000020003" pitchFamily="2" charset="0"/>
                  </a:rPr>
                  <a:t>O</a:t>
                </a:r>
                <a:endParaRPr kumimoji="1" lang="ko-KR" altLang="en-US" dirty="0">
                  <a:latin typeface="Avenir Roman" panose="02000503020000020003" pitchFamily="2" charset="0"/>
                </a:endParaRPr>
              </a:p>
            </p:txBody>
          </p:sp>
        </p:grpSp>
        <p:grpSp>
          <p:nvGrpSpPr>
            <p:cNvPr id="42" name="그룹 41">
              <a:extLst>
                <a:ext uri="{FF2B5EF4-FFF2-40B4-BE49-F238E27FC236}">
                  <a16:creationId xmlns:a16="http://schemas.microsoft.com/office/drawing/2014/main" id="{928C1C6A-ABBD-DA42-8897-F8B5D61E797F}"/>
                </a:ext>
              </a:extLst>
            </p:cNvPr>
            <p:cNvGrpSpPr/>
            <p:nvPr/>
          </p:nvGrpSpPr>
          <p:grpSpPr>
            <a:xfrm>
              <a:off x="1264920" y="4983480"/>
              <a:ext cx="1974138" cy="646331"/>
              <a:chOff x="1264920" y="4983480"/>
              <a:chExt cx="1974138" cy="646331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755CEBF-BB63-904E-8B68-2F0C202BA132}"/>
                  </a:ext>
                </a:extLst>
              </p:cNvPr>
              <p:cNvSpPr txBox="1"/>
              <p:nvPr/>
            </p:nvSpPr>
            <p:spPr>
              <a:xfrm>
                <a:off x="1264920" y="4983480"/>
                <a:ext cx="655320" cy="64633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ko-KR" sz="3600" dirty="0">
                    <a:latin typeface="Avenir Roman" panose="02000503020000020003" pitchFamily="2" charset="0"/>
                  </a:rPr>
                  <a:t>V</a:t>
                </a:r>
                <a:endParaRPr kumimoji="1" lang="ko-KR" altLang="en-US" dirty="0">
                  <a:latin typeface="Avenir Roman" panose="02000503020000020003" pitchFamily="2" charset="0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8269DA5-9CC4-C84B-82B2-A9E5DA16228C}"/>
                  </a:ext>
                </a:extLst>
              </p:cNvPr>
              <p:cNvSpPr txBox="1"/>
              <p:nvPr/>
            </p:nvSpPr>
            <p:spPr>
              <a:xfrm>
                <a:off x="1924329" y="4983480"/>
                <a:ext cx="655320" cy="64633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ko-KR" sz="3600" dirty="0">
                    <a:latin typeface="Avenir Roman" panose="02000503020000020003" pitchFamily="2" charset="0"/>
                  </a:rPr>
                  <a:t>S</a:t>
                </a:r>
                <a:endParaRPr kumimoji="1" lang="ko-KR" altLang="en-US" dirty="0">
                  <a:latin typeface="Avenir Roman" panose="02000503020000020003" pitchFamily="2" charset="0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FD72D8E-2954-4A46-9A03-4CEBFA432413}"/>
                  </a:ext>
                </a:extLst>
              </p:cNvPr>
              <p:cNvSpPr txBox="1"/>
              <p:nvPr/>
            </p:nvSpPr>
            <p:spPr>
              <a:xfrm>
                <a:off x="2583738" y="4983480"/>
                <a:ext cx="655320" cy="64633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ko-KR" sz="3600" dirty="0">
                    <a:latin typeface="Avenir Roman" panose="02000503020000020003" pitchFamily="2" charset="0"/>
                  </a:rPr>
                  <a:t>O</a:t>
                </a:r>
                <a:endParaRPr kumimoji="1" lang="ko-KR" altLang="en-US" dirty="0">
                  <a:latin typeface="Avenir Roman" panose="02000503020000020003" pitchFamily="2" charset="0"/>
                </a:endParaRPr>
              </a:p>
            </p:txBody>
          </p:sp>
        </p:grpSp>
        <p:grpSp>
          <p:nvGrpSpPr>
            <p:cNvPr id="45" name="그룹 44">
              <a:extLst>
                <a:ext uri="{FF2B5EF4-FFF2-40B4-BE49-F238E27FC236}">
                  <a16:creationId xmlns:a16="http://schemas.microsoft.com/office/drawing/2014/main" id="{4E5FA99F-1CA1-424A-8B57-A677E16DB8D6}"/>
                </a:ext>
              </a:extLst>
            </p:cNvPr>
            <p:cNvGrpSpPr/>
            <p:nvPr/>
          </p:nvGrpSpPr>
          <p:grpSpPr>
            <a:xfrm>
              <a:off x="8808720" y="1874520"/>
              <a:ext cx="1983652" cy="646331"/>
              <a:chOff x="8808720" y="1874520"/>
              <a:chExt cx="1983652" cy="646331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EAA9474-485F-8546-B18F-C0D5FFFC248C}"/>
                  </a:ext>
                </a:extLst>
              </p:cNvPr>
              <p:cNvSpPr txBox="1"/>
              <p:nvPr/>
            </p:nvSpPr>
            <p:spPr>
              <a:xfrm>
                <a:off x="8808720" y="1874520"/>
                <a:ext cx="655320" cy="64633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ko-KR" sz="3600" dirty="0">
                    <a:latin typeface="Avenir Roman" panose="02000503020000020003" pitchFamily="2" charset="0"/>
                  </a:rPr>
                  <a:t>V</a:t>
                </a:r>
                <a:endParaRPr kumimoji="1" lang="ko-KR" altLang="en-US" dirty="0">
                  <a:latin typeface="Avenir Roman" panose="02000503020000020003" pitchFamily="2" charset="0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E038F56-2C87-3D41-ABDD-6EBBB4C7D484}"/>
                  </a:ext>
                </a:extLst>
              </p:cNvPr>
              <p:cNvSpPr txBox="1"/>
              <p:nvPr/>
            </p:nvSpPr>
            <p:spPr>
              <a:xfrm>
                <a:off x="9472886" y="1874520"/>
                <a:ext cx="655320" cy="64633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ko-KR" sz="3600" dirty="0">
                    <a:latin typeface="Avenir Roman" panose="02000503020000020003" pitchFamily="2" charset="0"/>
                  </a:rPr>
                  <a:t>O</a:t>
                </a:r>
                <a:endParaRPr kumimoji="1" lang="ko-KR" altLang="en-US" dirty="0">
                  <a:latin typeface="Avenir Roman" panose="02000503020000020003" pitchFamily="2" charset="0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2FE4A30-4398-784F-82A2-2AEC454790D0}"/>
                  </a:ext>
                </a:extLst>
              </p:cNvPr>
              <p:cNvSpPr txBox="1"/>
              <p:nvPr/>
            </p:nvSpPr>
            <p:spPr>
              <a:xfrm>
                <a:off x="10137052" y="1874520"/>
                <a:ext cx="655320" cy="64633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ko-KR" sz="3600" dirty="0">
                    <a:latin typeface="Avenir Roman" panose="02000503020000020003" pitchFamily="2" charset="0"/>
                  </a:rPr>
                  <a:t>S</a:t>
                </a:r>
                <a:endParaRPr kumimoji="1" lang="ko-KR" altLang="en-US" dirty="0">
                  <a:latin typeface="Avenir Roman" panose="02000503020000020003" pitchFamily="2" charset="0"/>
                </a:endParaRPr>
              </a:p>
            </p:txBody>
          </p:sp>
        </p:grpSp>
        <p:grpSp>
          <p:nvGrpSpPr>
            <p:cNvPr id="46" name="그룹 45">
              <a:extLst>
                <a:ext uri="{FF2B5EF4-FFF2-40B4-BE49-F238E27FC236}">
                  <a16:creationId xmlns:a16="http://schemas.microsoft.com/office/drawing/2014/main" id="{F23A0A4A-7C49-C048-AF38-72A6A18BD31F}"/>
                </a:ext>
              </a:extLst>
            </p:cNvPr>
            <p:cNvGrpSpPr/>
            <p:nvPr/>
          </p:nvGrpSpPr>
          <p:grpSpPr>
            <a:xfrm>
              <a:off x="8808720" y="3398520"/>
              <a:ext cx="1983652" cy="646331"/>
              <a:chOff x="8808720" y="3398520"/>
              <a:chExt cx="1983652" cy="646331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69D2AAC-1FFB-C344-BB44-78ED9203D86B}"/>
                  </a:ext>
                </a:extLst>
              </p:cNvPr>
              <p:cNvSpPr txBox="1"/>
              <p:nvPr/>
            </p:nvSpPr>
            <p:spPr>
              <a:xfrm>
                <a:off x="8808720" y="3398520"/>
                <a:ext cx="655320" cy="64633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ko-KR" sz="3600" dirty="0">
                    <a:latin typeface="Avenir Roman" panose="02000503020000020003" pitchFamily="2" charset="0"/>
                  </a:rPr>
                  <a:t>O</a:t>
                </a:r>
                <a:endParaRPr kumimoji="1" lang="ko-KR" altLang="en-US" dirty="0">
                  <a:latin typeface="Avenir Roman" panose="02000503020000020003" pitchFamily="2" charset="0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257B8CC-38E9-3C44-82CE-0220C9D9F019}"/>
                  </a:ext>
                </a:extLst>
              </p:cNvPr>
              <p:cNvSpPr txBox="1"/>
              <p:nvPr/>
            </p:nvSpPr>
            <p:spPr>
              <a:xfrm>
                <a:off x="9472886" y="3398520"/>
                <a:ext cx="655320" cy="64633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ko-KR" sz="3600" dirty="0">
                    <a:latin typeface="Avenir Roman" panose="02000503020000020003" pitchFamily="2" charset="0"/>
                  </a:rPr>
                  <a:t>V</a:t>
                </a:r>
                <a:endParaRPr kumimoji="1" lang="ko-KR" altLang="en-US" dirty="0">
                  <a:latin typeface="Avenir Roman" panose="02000503020000020003" pitchFamily="2" charset="0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BD915BA-B25C-FD4D-877A-E4DE3AF50CD0}"/>
                  </a:ext>
                </a:extLst>
              </p:cNvPr>
              <p:cNvSpPr txBox="1"/>
              <p:nvPr/>
            </p:nvSpPr>
            <p:spPr>
              <a:xfrm>
                <a:off x="10137052" y="3398520"/>
                <a:ext cx="655320" cy="64633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ko-KR" sz="3600" dirty="0">
                    <a:latin typeface="Avenir Roman" panose="02000503020000020003" pitchFamily="2" charset="0"/>
                  </a:rPr>
                  <a:t>S</a:t>
                </a:r>
                <a:endParaRPr kumimoji="1" lang="ko-KR" altLang="en-US" dirty="0">
                  <a:latin typeface="Avenir Roman" panose="02000503020000020003" pitchFamily="2" charset="0"/>
                </a:endParaRPr>
              </a:p>
            </p:txBody>
          </p:sp>
        </p:grpSp>
        <p:grpSp>
          <p:nvGrpSpPr>
            <p:cNvPr id="47" name="그룹 46">
              <a:extLst>
                <a:ext uri="{FF2B5EF4-FFF2-40B4-BE49-F238E27FC236}">
                  <a16:creationId xmlns:a16="http://schemas.microsoft.com/office/drawing/2014/main" id="{91C1D7DF-E836-874E-8CD6-21C791F1856F}"/>
                </a:ext>
              </a:extLst>
            </p:cNvPr>
            <p:cNvGrpSpPr/>
            <p:nvPr/>
          </p:nvGrpSpPr>
          <p:grpSpPr>
            <a:xfrm>
              <a:off x="8823960" y="4953000"/>
              <a:ext cx="1972501" cy="646331"/>
              <a:chOff x="8823960" y="4953000"/>
              <a:chExt cx="1972501" cy="646331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856A243-0997-4943-825A-EBC836325D45}"/>
                  </a:ext>
                </a:extLst>
              </p:cNvPr>
              <p:cNvSpPr txBox="1"/>
              <p:nvPr/>
            </p:nvSpPr>
            <p:spPr>
              <a:xfrm>
                <a:off x="8823960" y="4953000"/>
                <a:ext cx="655320" cy="64633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ko-KR" sz="3600" dirty="0">
                    <a:latin typeface="Avenir Roman" panose="02000503020000020003" pitchFamily="2" charset="0"/>
                  </a:rPr>
                  <a:t>O</a:t>
                </a:r>
                <a:endParaRPr kumimoji="1" lang="ko-KR" altLang="en-US" dirty="0">
                  <a:latin typeface="Avenir Roman" panose="02000503020000020003" pitchFamily="2" charset="0"/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82A2CB7-9B5E-5E46-8E04-E94A08D0771C}"/>
                  </a:ext>
                </a:extLst>
              </p:cNvPr>
              <p:cNvSpPr txBox="1"/>
              <p:nvPr/>
            </p:nvSpPr>
            <p:spPr>
              <a:xfrm>
                <a:off x="9481732" y="4953000"/>
                <a:ext cx="655320" cy="64633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ko-KR" sz="3600" dirty="0">
                    <a:latin typeface="Avenir Roman" panose="02000503020000020003" pitchFamily="2" charset="0"/>
                  </a:rPr>
                  <a:t>S</a:t>
                </a:r>
                <a:endParaRPr kumimoji="1" lang="ko-KR" altLang="en-US" dirty="0">
                  <a:latin typeface="Avenir Roman" panose="02000503020000020003" pitchFamily="2" charset="0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9BDB9C6-3629-674C-B13A-E846AF158E25}"/>
                  </a:ext>
                </a:extLst>
              </p:cNvPr>
              <p:cNvSpPr txBox="1"/>
              <p:nvPr/>
            </p:nvSpPr>
            <p:spPr>
              <a:xfrm>
                <a:off x="10141141" y="4953000"/>
                <a:ext cx="655320" cy="64633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ko-KR" sz="3600" dirty="0">
                    <a:latin typeface="Avenir Roman" panose="02000503020000020003" pitchFamily="2" charset="0"/>
                  </a:rPr>
                  <a:t>V</a:t>
                </a:r>
                <a:endParaRPr kumimoji="1" lang="ko-KR" altLang="en-US" dirty="0">
                  <a:latin typeface="Avenir Roman" panose="02000503020000020003" pitchFamily="2" charset="0"/>
                </a:endParaRPr>
              </a:p>
            </p:txBody>
          </p:sp>
        </p:grp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904BC8F-DBAD-AB41-94FF-446020AED0C2}"/>
              </a:ext>
            </a:extLst>
          </p:cNvPr>
          <p:cNvSpPr txBox="1"/>
          <p:nvPr/>
        </p:nvSpPr>
        <p:spPr>
          <a:xfrm>
            <a:off x="365760" y="2575560"/>
            <a:ext cx="288036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ko-KR" sz="2400" dirty="0">
                <a:latin typeface="Avenir Medium" panose="02000503020000020003" pitchFamily="2" charset="0"/>
              </a:rPr>
              <a:t>45%</a:t>
            </a:r>
          </a:p>
          <a:p>
            <a:pPr algn="r"/>
            <a:r>
              <a:rPr kumimoji="1" lang="en-US" altLang="ko-KR" sz="1400" dirty="0">
                <a:latin typeface="Avenir Light" panose="020B0402020203020204" pitchFamily="34" charset="0"/>
              </a:rPr>
              <a:t>(Many Indo-European languages)</a:t>
            </a:r>
            <a:endParaRPr kumimoji="1" lang="ko-KR" altLang="en-US" sz="1400" dirty="0">
              <a:latin typeface="Avenir Light" panose="020B0402020203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750C41E-98D6-BD4A-A327-E8B382A9ABC0}"/>
              </a:ext>
            </a:extLst>
          </p:cNvPr>
          <p:cNvSpPr txBox="1"/>
          <p:nvPr/>
        </p:nvSpPr>
        <p:spPr>
          <a:xfrm>
            <a:off x="1905000" y="4099560"/>
            <a:ext cx="1341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ko-KR" sz="2400" dirty="0">
                <a:latin typeface="Avenir Medium" panose="02000503020000020003" pitchFamily="2" charset="0"/>
              </a:rPr>
              <a:t>42%</a:t>
            </a:r>
            <a:endParaRPr kumimoji="1" lang="ko-KR" altLang="en-US" sz="2400" dirty="0">
              <a:latin typeface="Avenir Medium" panose="02000503020000020003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1AE5136-4418-CA4D-B445-18E5919FE418}"/>
              </a:ext>
            </a:extLst>
          </p:cNvPr>
          <p:cNvSpPr txBox="1"/>
          <p:nvPr/>
        </p:nvSpPr>
        <p:spPr>
          <a:xfrm>
            <a:off x="1920240" y="5654040"/>
            <a:ext cx="1341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ko-KR" sz="2400" dirty="0">
                <a:latin typeface="Avenir Medium" panose="02000503020000020003" pitchFamily="2" charset="0"/>
              </a:rPr>
              <a:t>9%</a:t>
            </a:r>
            <a:endParaRPr kumimoji="1" lang="ko-KR" altLang="en-US" sz="2400" dirty="0">
              <a:latin typeface="Avenir Medium" panose="02000503020000020003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D86AA40-3172-724E-8F23-851A2D986367}"/>
              </a:ext>
            </a:extLst>
          </p:cNvPr>
          <p:cNvSpPr txBox="1"/>
          <p:nvPr/>
        </p:nvSpPr>
        <p:spPr>
          <a:xfrm>
            <a:off x="9464040" y="2545080"/>
            <a:ext cx="1341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ko-KR" sz="2400" dirty="0">
                <a:latin typeface="Avenir Medium" panose="02000503020000020003" pitchFamily="2" charset="0"/>
              </a:rPr>
              <a:t>3%</a:t>
            </a:r>
            <a:endParaRPr kumimoji="1" lang="ko-KR" altLang="en-US" sz="2400" dirty="0">
              <a:latin typeface="Avenir Medium" panose="02000503020000020003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6680D4D-D21E-5942-A68C-E798F716D22F}"/>
              </a:ext>
            </a:extLst>
          </p:cNvPr>
          <p:cNvSpPr txBox="1"/>
          <p:nvPr/>
        </p:nvSpPr>
        <p:spPr>
          <a:xfrm>
            <a:off x="9464040" y="4069080"/>
            <a:ext cx="1341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ko-KR" sz="2400" dirty="0">
                <a:latin typeface="Avenir Medium" panose="02000503020000020003" pitchFamily="2" charset="0"/>
              </a:rPr>
              <a:t>1%</a:t>
            </a:r>
            <a:endParaRPr kumimoji="1" lang="ko-KR" altLang="en-US" sz="2400" dirty="0">
              <a:latin typeface="Avenir Medium" panose="02000503020000020003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B3358F9-F15F-274B-8B9D-A746F74C9D26}"/>
              </a:ext>
            </a:extLst>
          </p:cNvPr>
          <p:cNvSpPr txBox="1"/>
          <p:nvPr/>
        </p:nvSpPr>
        <p:spPr>
          <a:xfrm>
            <a:off x="9479280" y="5623560"/>
            <a:ext cx="1341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ko-KR" sz="2400" dirty="0">
                <a:latin typeface="Avenir Medium" panose="02000503020000020003" pitchFamily="2" charset="0"/>
              </a:rPr>
              <a:t>~0%</a:t>
            </a:r>
            <a:endParaRPr kumimoji="1" lang="ko-KR" altLang="en-US" sz="2400" dirty="0">
              <a:latin typeface="Avenir Medium" panose="02000503020000020003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8C8F0A1-34C1-464B-A2EE-33A7D62A1F97}"/>
              </a:ext>
            </a:extLst>
          </p:cNvPr>
          <p:cNvSpPr txBox="1"/>
          <p:nvPr/>
        </p:nvSpPr>
        <p:spPr>
          <a:xfrm>
            <a:off x="3611880" y="2388261"/>
            <a:ext cx="4892040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500" dirty="0">
                <a:latin typeface="Avenir Light" panose="020B0402020203020204" pitchFamily="34" charset="0"/>
              </a:rPr>
              <a:t>Each type of word order</a:t>
            </a:r>
          </a:p>
          <a:p>
            <a:pPr algn="ctr"/>
            <a:r>
              <a:rPr kumimoji="1" lang="en-US" altLang="ko-KR" sz="2500" b="1" u="sng" dirty="0">
                <a:latin typeface="Avenir Light" panose="020B0402020203020204" pitchFamily="34" charset="0"/>
              </a:rPr>
              <a:t>reflects</a:t>
            </a:r>
            <a:r>
              <a:rPr kumimoji="1" lang="en-US" altLang="ko-KR" sz="2500" dirty="0">
                <a:latin typeface="Avenir Light" panose="020B0402020203020204" pitchFamily="34" charset="0"/>
              </a:rPr>
              <a:t> different emphasis</a:t>
            </a:r>
          </a:p>
          <a:p>
            <a:pPr algn="ctr"/>
            <a:endParaRPr kumimoji="1" lang="en-US" altLang="ko-KR" sz="2500" b="1" u="sng" dirty="0">
              <a:latin typeface="Avenir Light" panose="020B0402020203020204" pitchFamily="34" charset="0"/>
            </a:endParaRPr>
          </a:p>
          <a:p>
            <a:pPr algn="ctr"/>
            <a:endParaRPr kumimoji="1" lang="en-US" altLang="ko-KR" sz="2500" b="1" u="sng" dirty="0">
              <a:latin typeface="Avenir Light" panose="020B0402020203020204" pitchFamily="34" charset="0"/>
            </a:endParaRPr>
          </a:p>
          <a:p>
            <a:pPr algn="ctr"/>
            <a:r>
              <a:rPr kumimoji="1" lang="en-US" altLang="ko-KR" sz="2500" dirty="0">
                <a:latin typeface="Avenir Light" panose="020B0402020203020204" pitchFamily="34" charset="0"/>
              </a:rPr>
              <a:t>Word order of some languages</a:t>
            </a:r>
          </a:p>
          <a:p>
            <a:pPr algn="ctr"/>
            <a:r>
              <a:rPr kumimoji="1" lang="en-US" altLang="ko-KR" sz="2500" dirty="0">
                <a:latin typeface="Avenir Light" panose="020B0402020203020204" pitchFamily="34" charset="0"/>
              </a:rPr>
              <a:t>are also relatively more flexible than others</a:t>
            </a:r>
            <a:endParaRPr kumimoji="1" lang="ko-KR" altLang="en-US" sz="2500" dirty="0">
              <a:latin typeface="Avenir Light" panose="020B0402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97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A9A6EE0-BF92-1148-9C02-30C33A66CCF1}"/>
              </a:ext>
            </a:extLst>
          </p:cNvPr>
          <p:cNvSpPr txBox="1"/>
          <p:nvPr/>
        </p:nvSpPr>
        <p:spPr>
          <a:xfrm>
            <a:off x="562707" y="787790"/>
            <a:ext cx="5396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2400" b="1" dirty="0">
                <a:latin typeface="Avenir Roman" panose="02000503020000020003" pitchFamily="2" charset="0"/>
              </a:rPr>
              <a:t>Foreign Language Learning Scheme</a:t>
            </a:r>
            <a:endParaRPr kumimoji="1" lang="ko-KR" altLang="en-US" sz="2400" b="1" dirty="0">
              <a:latin typeface="Avenir Roman" panose="02000503020000020003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40E750-8428-7B43-BE08-6F745D2FAF8D}"/>
              </a:ext>
            </a:extLst>
          </p:cNvPr>
          <p:cNvSpPr txBox="1"/>
          <p:nvPr/>
        </p:nvSpPr>
        <p:spPr>
          <a:xfrm>
            <a:off x="576775" y="562707"/>
            <a:ext cx="26383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1200" b="1" dirty="0">
                <a:solidFill>
                  <a:schemeClr val="bg2">
                    <a:lumMod val="75000"/>
                  </a:schemeClr>
                </a:solidFill>
                <a:latin typeface="Avenir Roman" panose="02000503020000020003" pitchFamily="2" charset="0"/>
              </a:rPr>
              <a:t>APPLICATIONS OF SYNTAX</a:t>
            </a:r>
            <a:endParaRPr kumimoji="1" lang="ko-KR" altLang="en-US" b="1" dirty="0">
              <a:solidFill>
                <a:schemeClr val="bg2">
                  <a:lumMod val="75000"/>
                </a:schemeClr>
              </a:solidFill>
              <a:latin typeface="Avenir Roman" panose="02000503020000020003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85884F-F1EA-A84A-ADB4-043523B8084F}"/>
              </a:ext>
            </a:extLst>
          </p:cNvPr>
          <p:cNvSpPr txBox="1"/>
          <p:nvPr/>
        </p:nvSpPr>
        <p:spPr>
          <a:xfrm>
            <a:off x="0" y="1671981"/>
            <a:ext cx="12192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300" dirty="0">
                <a:latin typeface="Avenir Light" panose="020B0402020203020204" pitchFamily="34" charset="0"/>
              </a:rPr>
              <a:t>Start at the syntax level, focusing on </a:t>
            </a:r>
            <a:r>
              <a:rPr kumimoji="1" lang="en-US" altLang="ko-KR" sz="2300" b="1" dirty="0">
                <a:latin typeface="Avenir Light" panose="020B0402020203020204" pitchFamily="34" charset="0"/>
              </a:rPr>
              <a:t>how to make sentences</a:t>
            </a:r>
            <a:r>
              <a:rPr kumimoji="1" lang="en-US" altLang="ko-KR" sz="2300" dirty="0">
                <a:latin typeface="Avenir Light" panose="020B0402020203020204" pitchFamily="34" charset="0"/>
              </a:rPr>
              <a:t>!</a:t>
            </a:r>
            <a:endParaRPr kumimoji="1" lang="ko-KR" altLang="en-US" sz="2300" dirty="0">
              <a:latin typeface="Avenir Light" panose="020B0402020203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C36874-E873-EA4A-ABC4-70D2F406A2C4}"/>
              </a:ext>
            </a:extLst>
          </p:cNvPr>
          <p:cNvSpPr txBox="1"/>
          <p:nvPr/>
        </p:nvSpPr>
        <p:spPr>
          <a:xfrm>
            <a:off x="457200" y="2129181"/>
            <a:ext cx="551688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300" dirty="0">
                <a:latin typeface="Avenir Light" panose="020B0402020203020204" pitchFamily="34" charset="0"/>
              </a:rPr>
              <a:t>Syntactically strict language?</a:t>
            </a:r>
            <a:endParaRPr kumimoji="1" lang="ko-KR" altLang="en-US" sz="2300" dirty="0">
              <a:latin typeface="Avenir Light" panose="020B0402020203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83E9C4-BACD-ED44-8D57-EFE947BB5CA8}"/>
              </a:ext>
            </a:extLst>
          </p:cNvPr>
          <p:cNvSpPr txBox="1"/>
          <p:nvPr/>
        </p:nvSpPr>
        <p:spPr>
          <a:xfrm>
            <a:off x="5410200" y="2129181"/>
            <a:ext cx="638556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2300" b="1" dirty="0">
                <a:latin typeface="Avenir Light" panose="020B0402020203020204" pitchFamily="34" charset="0"/>
              </a:rPr>
              <a:t>Yes</a:t>
            </a:r>
            <a:r>
              <a:rPr kumimoji="1" lang="en-US" altLang="ko-KR" sz="2300" dirty="0">
                <a:latin typeface="Avenir Light" panose="020B0402020203020204" pitchFamily="34" charset="0"/>
              </a:rPr>
              <a:t>: Start with simple sentences, then move </a:t>
            </a:r>
          </a:p>
          <a:p>
            <a:r>
              <a:rPr kumimoji="1" lang="en-US" altLang="ko-KR" sz="2300" dirty="0">
                <a:latin typeface="Avenir Light" panose="020B0402020203020204" pitchFamily="34" charset="0"/>
              </a:rPr>
              <a:t>        onto compound sentences. See if the </a:t>
            </a:r>
          </a:p>
          <a:p>
            <a:r>
              <a:rPr kumimoji="1" lang="en-US" altLang="ko-KR" sz="2300" dirty="0">
                <a:latin typeface="Avenir Light" panose="020B0402020203020204" pitchFamily="34" charset="0"/>
              </a:rPr>
              <a:t>        sentences created conform to the rules</a:t>
            </a:r>
            <a:endParaRPr kumimoji="1" lang="ko-KR" altLang="en-US" sz="2300" b="1" dirty="0">
              <a:latin typeface="Avenir Light" panose="020B0402020203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7F5015-5435-714B-BA3A-E93BA3CF87BD}"/>
              </a:ext>
            </a:extLst>
          </p:cNvPr>
          <p:cNvSpPr txBox="1"/>
          <p:nvPr/>
        </p:nvSpPr>
        <p:spPr>
          <a:xfrm>
            <a:off x="5410200" y="3302661"/>
            <a:ext cx="638556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2300" b="1" dirty="0">
                <a:latin typeface="Avenir Light" panose="020B0402020203020204" pitchFamily="34" charset="0"/>
              </a:rPr>
              <a:t>No</a:t>
            </a:r>
            <a:r>
              <a:rPr kumimoji="1" lang="en-US" altLang="ko-KR" sz="2300" dirty="0">
                <a:latin typeface="Avenir Light" panose="020B0402020203020204" pitchFamily="34" charset="0"/>
              </a:rPr>
              <a:t>: Try to combine words in different ways to </a:t>
            </a:r>
          </a:p>
          <a:p>
            <a:r>
              <a:rPr kumimoji="1" lang="en-US" altLang="ko-KR" sz="2300" dirty="0">
                <a:latin typeface="Avenir Light" panose="020B0402020203020204" pitchFamily="34" charset="0"/>
              </a:rPr>
              <a:t>       form sentences as long as the sentences </a:t>
            </a:r>
          </a:p>
          <a:p>
            <a:r>
              <a:rPr kumimoji="1" lang="en-US" altLang="ko-KR" sz="2300" dirty="0">
                <a:latin typeface="Avenir Light" panose="020B0402020203020204" pitchFamily="34" charset="0"/>
              </a:rPr>
              <a:t>       created are valid</a:t>
            </a:r>
            <a:endParaRPr kumimoji="1" lang="ko-KR" altLang="en-US" sz="2300" b="1" dirty="0">
              <a:latin typeface="Avenir Light" panose="020B0402020203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85CE3E-150E-2040-A8F2-A312F4BB23E5}"/>
              </a:ext>
            </a:extLst>
          </p:cNvPr>
          <p:cNvSpPr txBox="1"/>
          <p:nvPr/>
        </p:nvSpPr>
        <p:spPr>
          <a:xfrm>
            <a:off x="441960" y="4598061"/>
            <a:ext cx="1124712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300" dirty="0">
                <a:latin typeface="Avenir Light" panose="020B0402020203020204" pitchFamily="34" charset="0"/>
              </a:rPr>
              <a:t>Focus on all of these: </a:t>
            </a:r>
            <a:r>
              <a:rPr kumimoji="1" lang="en-US" altLang="ko-KR" sz="2300" b="1" dirty="0">
                <a:latin typeface="Avenir Light" panose="020B0402020203020204" pitchFamily="34" charset="0"/>
              </a:rPr>
              <a:t>reading</a:t>
            </a:r>
            <a:r>
              <a:rPr kumimoji="1" lang="en-US" altLang="ko-KR" sz="2300" dirty="0">
                <a:latin typeface="Avenir Light" panose="020B0402020203020204" pitchFamily="34" charset="0"/>
              </a:rPr>
              <a:t>, </a:t>
            </a:r>
            <a:r>
              <a:rPr kumimoji="1" lang="en-US" altLang="ko-KR" sz="2300" b="1" dirty="0">
                <a:latin typeface="Avenir Light" panose="020B0402020203020204" pitchFamily="34" charset="0"/>
              </a:rPr>
              <a:t>writing</a:t>
            </a:r>
            <a:r>
              <a:rPr kumimoji="1" lang="en-US" altLang="ko-KR" sz="2300" dirty="0">
                <a:latin typeface="Avenir Light" panose="020B0402020203020204" pitchFamily="34" charset="0"/>
              </a:rPr>
              <a:t>, </a:t>
            </a:r>
            <a:r>
              <a:rPr kumimoji="1" lang="en-US" altLang="ko-KR" sz="2300" b="1" dirty="0">
                <a:latin typeface="Avenir Light" panose="020B0402020203020204" pitchFamily="34" charset="0"/>
              </a:rPr>
              <a:t>listening</a:t>
            </a:r>
            <a:r>
              <a:rPr kumimoji="1" lang="en-US" altLang="ko-KR" sz="2300" dirty="0">
                <a:latin typeface="Avenir Light" panose="020B0402020203020204" pitchFamily="34" charset="0"/>
              </a:rPr>
              <a:t>, </a:t>
            </a:r>
            <a:r>
              <a:rPr kumimoji="1" lang="en-US" altLang="ko-KR" sz="2300" b="1" dirty="0">
                <a:latin typeface="Avenir Light" panose="020B0402020203020204" pitchFamily="34" charset="0"/>
              </a:rPr>
              <a:t>speaking </a:t>
            </a:r>
            <a:r>
              <a:rPr kumimoji="1" lang="en-US" altLang="ko-KR" sz="2300" dirty="0">
                <a:latin typeface="Avenir Light" panose="020B0402020203020204" pitchFamily="34" charset="0"/>
              </a:rPr>
              <a:t>+</a:t>
            </a:r>
            <a:r>
              <a:rPr kumimoji="1" lang="en-US" altLang="ko-KR" sz="2300" b="1" dirty="0">
                <a:latin typeface="Avenir Light" panose="020B0402020203020204" pitchFamily="34" charset="0"/>
              </a:rPr>
              <a:t> grammar</a:t>
            </a:r>
            <a:r>
              <a:rPr kumimoji="1" lang="en-US" altLang="ko-KR" sz="2300" dirty="0">
                <a:latin typeface="Avenir Light" panose="020B0402020203020204" pitchFamily="34" charset="0"/>
              </a:rPr>
              <a:t>/</a:t>
            </a:r>
            <a:r>
              <a:rPr kumimoji="1" lang="en-US" altLang="ko-KR" sz="2300" b="1" dirty="0">
                <a:latin typeface="Avenir Light" panose="020B0402020203020204" pitchFamily="34" charset="0"/>
              </a:rPr>
              <a:t>vocabulary</a:t>
            </a:r>
            <a:endParaRPr kumimoji="1" lang="ko-KR" altLang="en-US" sz="2300" dirty="0">
              <a:latin typeface="Avenir Light" panose="020B0402020203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155FA4-1FA7-9042-9459-D85BEB7AA488}"/>
              </a:ext>
            </a:extLst>
          </p:cNvPr>
          <p:cNvSpPr txBox="1"/>
          <p:nvPr/>
        </p:nvSpPr>
        <p:spPr>
          <a:xfrm>
            <a:off x="441960" y="5055261"/>
            <a:ext cx="1124712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300" dirty="0">
                <a:latin typeface="Avenir Light" panose="020B0402020203020204" pitchFamily="34" charset="0"/>
              </a:rPr>
              <a:t>For languages using non-Latin alphabets, </a:t>
            </a:r>
            <a:r>
              <a:rPr kumimoji="1" lang="en-US" altLang="ko-KR" sz="2300" b="1" dirty="0">
                <a:latin typeface="Avenir Light" panose="020B0402020203020204" pitchFamily="34" charset="0"/>
              </a:rPr>
              <a:t>spend some time to be familiar with the new letters</a:t>
            </a:r>
            <a:r>
              <a:rPr kumimoji="1" lang="en-US" altLang="ko-KR" sz="2300" dirty="0">
                <a:latin typeface="Avenir Light" panose="020B0402020203020204" pitchFamily="34" charset="0"/>
              </a:rPr>
              <a:t>   (e.g. </a:t>
            </a:r>
            <a:r>
              <a:rPr kumimoji="1" lang="en-US" altLang="ko-KR" sz="2300" i="1" dirty="0">
                <a:latin typeface="Avenir Light" panose="020B0402020203020204" pitchFamily="34" charset="0"/>
              </a:rPr>
              <a:t>Arabic</a:t>
            </a:r>
            <a:r>
              <a:rPr kumimoji="1" lang="en-US" altLang="ko-KR" sz="2300" dirty="0">
                <a:latin typeface="Avenir Light" panose="020B0402020203020204" pitchFamily="34" charset="0"/>
              </a:rPr>
              <a:t>, </a:t>
            </a:r>
            <a:r>
              <a:rPr kumimoji="1" lang="en-US" altLang="ko-KR" sz="2300" i="1" dirty="0">
                <a:latin typeface="Avenir Light" panose="020B0402020203020204" pitchFamily="34" charset="0"/>
              </a:rPr>
              <a:t>Japanese/Chinese</a:t>
            </a:r>
            <a:r>
              <a:rPr kumimoji="1" lang="en-US" altLang="ko-KR" sz="2300" dirty="0">
                <a:latin typeface="Avenir Light" panose="020B0402020203020204" pitchFamily="34" charset="0"/>
              </a:rPr>
              <a:t>, </a:t>
            </a:r>
            <a:r>
              <a:rPr kumimoji="1" lang="en-US" altLang="ko-KR" sz="2300" i="1" dirty="0">
                <a:latin typeface="Avenir Light" panose="020B0402020203020204" pitchFamily="34" charset="0"/>
              </a:rPr>
              <a:t>Korean</a:t>
            </a:r>
            <a:r>
              <a:rPr kumimoji="1" lang="en-US" altLang="ko-KR" sz="2300" dirty="0">
                <a:latin typeface="Avenir Light" panose="020B0402020203020204" pitchFamily="34" charset="0"/>
              </a:rPr>
              <a:t>, </a:t>
            </a:r>
            <a:r>
              <a:rPr kumimoji="1" lang="en-US" altLang="ko-KR" sz="2300" i="1" dirty="0">
                <a:latin typeface="Avenir Light" panose="020B0402020203020204" pitchFamily="34" charset="0"/>
              </a:rPr>
              <a:t>Thai</a:t>
            </a:r>
            <a:r>
              <a:rPr kumimoji="1" lang="en-US" altLang="ko-KR" sz="2300" dirty="0">
                <a:latin typeface="Avenir Light" panose="020B0402020203020204" pitchFamily="34" charset="0"/>
              </a:rPr>
              <a:t>, etc.</a:t>
            </a:r>
            <a:endParaRPr kumimoji="1" lang="ko-KR" altLang="en-US" sz="2300" dirty="0">
              <a:latin typeface="Avenir Light" panose="020B0402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97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1"/>
      <p:bldP spid="9" grpId="0"/>
      <p:bldP spid="10" grpId="0"/>
      <p:bldP spid="1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A9A6EE0-BF92-1148-9C02-30C33A66CCF1}"/>
              </a:ext>
            </a:extLst>
          </p:cNvPr>
          <p:cNvSpPr txBox="1"/>
          <p:nvPr/>
        </p:nvSpPr>
        <p:spPr>
          <a:xfrm>
            <a:off x="562707" y="787790"/>
            <a:ext cx="4525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2400" b="1" dirty="0">
                <a:latin typeface="Avenir Roman" panose="02000503020000020003" pitchFamily="2" charset="0"/>
              </a:rPr>
              <a:t>Natural Language Processing</a:t>
            </a:r>
            <a:endParaRPr kumimoji="1" lang="ko-KR" altLang="en-US" sz="2400" b="1" dirty="0">
              <a:latin typeface="Avenir Roman" panose="02000503020000020003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40E750-8428-7B43-BE08-6F745D2FAF8D}"/>
              </a:ext>
            </a:extLst>
          </p:cNvPr>
          <p:cNvSpPr txBox="1"/>
          <p:nvPr/>
        </p:nvSpPr>
        <p:spPr>
          <a:xfrm>
            <a:off x="576775" y="562707"/>
            <a:ext cx="26383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1200" b="1" dirty="0">
                <a:solidFill>
                  <a:schemeClr val="bg2">
                    <a:lumMod val="75000"/>
                  </a:schemeClr>
                </a:solidFill>
                <a:latin typeface="Avenir Roman" panose="02000503020000020003" pitchFamily="2" charset="0"/>
              </a:rPr>
              <a:t>APPLICATIONS OF SYNTAX</a:t>
            </a:r>
            <a:endParaRPr kumimoji="1" lang="ko-KR" altLang="en-US" b="1" dirty="0">
              <a:solidFill>
                <a:schemeClr val="bg2">
                  <a:lumMod val="75000"/>
                </a:schemeClr>
              </a:solidFill>
              <a:latin typeface="Avenir Roman" panose="02000503020000020003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F334E6-E2B0-3340-9D7C-34A20C2CA1FC}"/>
              </a:ext>
            </a:extLst>
          </p:cNvPr>
          <p:cNvSpPr txBox="1"/>
          <p:nvPr/>
        </p:nvSpPr>
        <p:spPr>
          <a:xfrm>
            <a:off x="0" y="1412901"/>
            <a:ext cx="12192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300" dirty="0">
                <a:latin typeface="Avenir Light" panose="020B0402020203020204" pitchFamily="34" charset="0"/>
              </a:rPr>
              <a:t>Given a natural language, how can </a:t>
            </a:r>
            <a:r>
              <a:rPr kumimoji="1" lang="en-US" altLang="ko-KR" sz="2300" b="1" dirty="0">
                <a:latin typeface="Avenir Light" panose="020B0402020203020204" pitchFamily="34" charset="0"/>
              </a:rPr>
              <a:t>machines</a:t>
            </a:r>
            <a:r>
              <a:rPr kumimoji="1" lang="en-US" altLang="ko-KR" sz="2300" dirty="0">
                <a:latin typeface="Avenir Light" panose="020B0402020203020204" pitchFamily="34" charset="0"/>
              </a:rPr>
              <a:t> </a:t>
            </a:r>
            <a:r>
              <a:rPr kumimoji="1" lang="en-US" altLang="ko-KR" sz="2300" b="1" dirty="0">
                <a:solidFill>
                  <a:srgbClr val="FF0000"/>
                </a:solidFill>
                <a:latin typeface="Avenir Light" panose="020B0402020203020204" pitchFamily="34" charset="0"/>
              </a:rPr>
              <a:t>understand</a:t>
            </a:r>
            <a:r>
              <a:rPr kumimoji="1" lang="en-US" altLang="ko-KR" sz="2300" dirty="0">
                <a:latin typeface="Avenir Light" panose="020B0402020203020204" pitchFamily="34" charset="0"/>
              </a:rPr>
              <a:t> it?</a:t>
            </a:r>
            <a:endParaRPr kumimoji="1" lang="ko-KR" altLang="en-US" sz="2300" dirty="0">
              <a:latin typeface="Avenir Light" panose="020B0402020203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64AA70-3467-684F-9C6C-7103C573027D}"/>
              </a:ext>
            </a:extLst>
          </p:cNvPr>
          <p:cNvSpPr txBox="1"/>
          <p:nvPr/>
        </p:nvSpPr>
        <p:spPr>
          <a:xfrm>
            <a:off x="0" y="1931061"/>
            <a:ext cx="121920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300" dirty="0">
                <a:latin typeface="Avenir Light" panose="020B0402020203020204" pitchFamily="34" charset="0"/>
              </a:rPr>
              <a:t>Do we have to teach </a:t>
            </a:r>
            <a:r>
              <a:rPr kumimoji="1" lang="en-US" altLang="ko-KR" sz="2300" b="1" dirty="0">
                <a:latin typeface="Avenir Light" panose="020B0402020203020204" pitchFamily="34" charset="0"/>
              </a:rPr>
              <a:t>machines</a:t>
            </a:r>
            <a:r>
              <a:rPr kumimoji="1" lang="en-US" altLang="ko-KR" sz="2300" dirty="0">
                <a:latin typeface="Avenir Light" panose="020B0402020203020204" pitchFamily="34" charset="0"/>
              </a:rPr>
              <a:t> languages?</a:t>
            </a:r>
          </a:p>
          <a:p>
            <a:pPr algn="ctr"/>
            <a:r>
              <a:rPr kumimoji="1" lang="en-US" altLang="ko-KR" sz="2300" dirty="0">
                <a:latin typeface="Avenir Light" panose="020B0402020203020204" pitchFamily="34" charset="0"/>
              </a:rPr>
              <a:t>We probably can, but it’s impossible to teach all aspects of languages.</a:t>
            </a:r>
          </a:p>
          <a:p>
            <a:pPr algn="ctr"/>
            <a:r>
              <a:rPr kumimoji="1" lang="en-US" altLang="ko-KR" sz="2300" dirty="0">
                <a:latin typeface="Avenir Light" panose="020B0402020203020204" pitchFamily="34" charset="0"/>
              </a:rPr>
              <a:t>Moreover, languages </a:t>
            </a:r>
            <a:r>
              <a:rPr kumimoji="1" lang="en-US" altLang="ko-KR" sz="2300" b="1" dirty="0">
                <a:latin typeface="Avenir Light" panose="020B0402020203020204" pitchFamily="34" charset="0"/>
              </a:rPr>
              <a:t>change and evolve</a:t>
            </a:r>
            <a:r>
              <a:rPr kumimoji="1" lang="en-US" altLang="ko-KR" sz="2300" dirty="0">
                <a:latin typeface="Avenir Light" panose="020B0402020203020204" pitchFamily="34" charset="0"/>
              </a:rPr>
              <a:t>!</a:t>
            </a:r>
            <a:endParaRPr kumimoji="1" lang="ko-KR" altLang="en-US" sz="2300" dirty="0">
              <a:latin typeface="Avenir Light" panose="020B0402020203020204" pitchFamily="34" charset="0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46592D6A-F4E8-1446-8C87-DAD9718B0C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3969" y="3338830"/>
            <a:ext cx="4472117" cy="297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20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A9A6EE0-BF92-1148-9C02-30C33A66CCF1}"/>
              </a:ext>
            </a:extLst>
          </p:cNvPr>
          <p:cNvSpPr txBox="1"/>
          <p:nvPr/>
        </p:nvSpPr>
        <p:spPr>
          <a:xfrm>
            <a:off x="562707" y="787790"/>
            <a:ext cx="4525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2400" b="1" dirty="0">
                <a:latin typeface="Avenir Roman" panose="02000503020000020003" pitchFamily="2" charset="0"/>
              </a:rPr>
              <a:t>Natural Language Processing</a:t>
            </a:r>
            <a:endParaRPr kumimoji="1" lang="ko-KR" altLang="en-US" sz="2400" b="1" dirty="0">
              <a:latin typeface="Avenir Roman" panose="02000503020000020003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40E750-8428-7B43-BE08-6F745D2FAF8D}"/>
              </a:ext>
            </a:extLst>
          </p:cNvPr>
          <p:cNvSpPr txBox="1"/>
          <p:nvPr/>
        </p:nvSpPr>
        <p:spPr>
          <a:xfrm>
            <a:off x="576775" y="562707"/>
            <a:ext cx="26383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1200" b="1" dirty="0">
                <a:solidFill>
                  <a:schemeClr val="bg2">
                    <a:lumMod val="75000"/>
                  </a:schemeClr>
                </a:solidFill>
                <a:latin typeface="Avenir Roman" panose="02000503020000020003" pitchFamily="2" charset="0"/>
              </a:rPr>
              <a:t>APPLICATIONS OF SYNTAX</a:t>
            </a:r>
            <a:endParaRPr kumimoji="1" lang="ko-KR" altLang="en-US" b="1" dirty="0">
              <a:solidFill>
                <a:schemeClr val="bg2">
                  <a:lumMod val="75000"/>
                </a:schemeClr>
              </a:solidFill>
              <a:latin typeface="Avenir Roman" panose="02000503020000020003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F334E6-E2B0-3340-9D7C-34A20C2CA1FC}"/>
              </a:ext>
            </a:extLst>
          </p:cNvPr>
          <p:cNvSpPr txBox="1"/>
          <p:nvPr/>
        </p:nvSpPr>
        <p:spPr>
          <a:xfrm>
            <a:off x="0" y="1412901"/>
            <a:ext cx="12192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300" dirty="0">
                <a:latin typeface="Avenir Light" panose="020B0402020203020204" pitchFamily="34" charset="0"/>
              </a:rPr>
              <a:t>Given a natural language, how can </a:t>
            </a:r>
            <a:r>
              <a:rPr kumimoji="1" lang="en-US" altLang="ko-KR" sz="2300" b="1" dirty="0">
                <a:latin typeface="Avenir Light" panose="020B0402020203020204" pitchFamily="34" charset="0"/>
              </a:rPr>
              <a:t>machines</a:t>
            </a:r>
            <a:r>
              <a:rPr kumimoji="1" lang="en-US" altLang="ko-KR" sz="2300" dirty="0">
                <a:latin typeface="Avenir Light" panose="020B0402020203020204" pitchFamily="34" charset="0"/>
              </a:rPr>
              <a:t> </a:t>
            </a:r>
            <a:r>
              <a:rPr kumimoji="1" lang="en-US" altLang="ko-KR" sz="2300" b="1" dirty="0">
                <a:solidFill>
                  <a:srgbClr val="FF0000"/>
                </a:solidFill>
                <a:latin typeface="Avenir Light" panose="020B0402020203020204" pitchFamily="34" charset="0"/>
              </a:rPr>
              <a:t>understand</a:t>
            </a:r>
            <a:r>
              <a:rPr kumimoji="1" lang="en-US" altLang="ko-KR" sz="2300" dirty="0">
                <a:latin typeface="Avenir Light" panose="020B0402020203020204" pitchFamily="34" charset="0"/>
              </a:rPr>
              <a:t> it?</a:t>
            </a:r>
            <a:endParaRPr kumimoji="1" lang="ko-KR" altLang="en-US" sz="2300" dirty="0">
              <a:latin typeface="Avenir Light" panose="020B0402020203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64AA70-3467-684F-9C6C-7103C573027D}"/>
              </a:ext>
            </a:extLst>
          </p:cNvPr>
          <p:cNvSpPr txBox="1"/>
          <p:nvPr/>
        </p:nvSpPr>
        <p:spPr>
          <a:xfrm>
            <a:off x="0" y="1931061"/>
            <a:ext cx="121920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300" dirty="0">
                <a:latin typeface="Avenir Light" panose="020B0402020203020204" pitchFamily="34" charset="0"/>
              </a:rPr>
              <a:t>Do we have to teach </a:t>
            </a:r>
            <a:r>
              <a:rPr kumimoji="1" lang="en-US" altLang="ko-KR" sz="2300" b="1" dirty="0">
                <a:latin typeface="Avenir Light" panose="020B0402020203020204" pitchFamily="34" charset="0"/>
              </a:rPr>
              <a:t>machines</a:t>
            </a:r>
            <a:r>
              <a:rPr kumimoji="1" lang="en-US" altLang="ko-KR" sz="2300" dirty="0">
                <a:latin typeface="Avenir Light" panose="020B0402020203020204" pitchFamily="34" charset="0"/>
              </a:rPr>
              <a:t> languages?</a:t>
            </a:r>
          </a:p>
          <a:p>
            <a:pPr algn="ctr"/>
            <a:r>
              <a:rPr kumimoji="1" lang="en-US" altLang="ko-KR" sz="2300" dirty="0">
                <a:latin typeface="Avenir Light" panose="020B0402020203020204" pitchFamily="34" charset="0"/>
              </a:rPr>
              <a:t>We probably can, but it’s impossible to teach all aspects of languages.</a:t>
            </a:r>
          </a:p>
          <a:p>
            <a:pPr algn="ctr"/>
            <a:r>
              <a:rPr kumimoji="1" lang="en-US" altLang="ko-KR" sz="2300" dirty="0">
                <a:latin typeface="Avenir Light" panose="020B0402020203020204" pitchFamily="34" charset="0"/>
              </a:rPr>
              <a:t>Moreover, languages </a:t>
            </a:r>
            <a:r>
              <a:rPr kumimoji="1" lang="en-US" altLang="ko-KR" sz="2300" b="1" dirty="0">
                <a:latin typeface="Avenir Light" panose="020B0402020203020204" pitchFamily="34" charset="0"/>
              </a:rPr>
              <a:t>evolve</a:t>
            </a:r>
            <a:r>
              <a:rPr kumimoji="1" lang="en-US" altLang="ko-KR" sz="2300" dirty="0">
                <a:latin typeface="Avenir Light" panose="020B0402020203020204" pitchFamily="34" charset="0"/>
              </a:rPr>
              <a:t>!</a:t>
            </a:r>
            <a:endParaRPr kumimoji="1" lang="ko-KR" altLang="en-US" sz="2300" dirty="0">
              <a:latin typeface="Avenir Light" panose="020B0402020203020204" pitchFamily="34" charset="0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46592D6A-F4E8-1446-8C87-DAD9718B0C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3969" y="3338830"/>
            <a:ext cx="4472117" cy="297053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48895586-C3B1-3B4B-BE4D-55D82570CFC0}"/>
              </a:ext>
            </a:extLst>
          </p:cNvPr>
          <p:cNvSpPr/>
          <p:nvPr/>
        </p:nvSpPr>
        <p:spPr>
          <a:xfrm>
            <a:off x="267286" y="239151"/>
            <a:ext cx="11662117" cy="6330461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7E067F-A121-DC4B-A609-AB2A678E3509}"/>
              </a:ext>
            </a:extLst>
          </p:cNvPr>
          <p:cNvSpPr txBox="1"/>
          <p:nvPr/>
        </p:nvSpPr>
        <p:spPr>
          <a:xfrm>
            <a:off x="0" y="1565301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800" b="1" dirty="0">
                <a:latin typeface="Avenir Light" panose="020B0402020203020204" pitchFamily="34" charset="0"/>
              </a:rPr>
              <a:t>Resolution</a:t>
            </a:r>
            <a:r>
              <a:rPr kumimoji="1" lang="en-US" altLang="ko-KR" sz="2800" dirty="0">
                <a:latin typeface="Avenir Light" panose="020B0402020203020204" pitchFamily="34" charset="0"/>
              </a:rPr>
              <a:t>: Human languages are generally formed by the rules.</a:t>
            </a:r>
          </a:p>
          <a:p>
            <a:pPr algn="ctr"/>
            <a:r>
              <a:rPr kumimoji="1" lang="en-US" altLang="ko-KR" sz="2800" dirty="0">
                <a:latin typeface="Avenir Light" panose="020B0402020203020204" pitchFamily="34" charset="0"/>
              </a:rPr>
              <a:t>We should teach machines </a:t>
            </a:r>
            <a:r>
              <a:rPr kumimoji="1" lang="en-US" altLang="ko-KR" sz="2800" b="1" dirty="0">
                <a:latin typeface="Avenir Light" panose="020B0402020203020204" pitchFamily="34" charset="0"/>
              </a:rPr>
              <a:t>how to interpret the rules</a:t>
            </a:r>
            <a:r>
              <a:rPr kumimoji="1" lang="en-US" altLang="ko-KR" sz="2800" dirty="0">
                <a:latin typeface="Avenir Light" panose="020B0402020203020204" pitchFamily="34" charset="0"/>
              </a:rPr>
              <a:t>!</a:t>
            </a:r>
            <a:endParaRPr kumimoji="1" lang="ko-KR" altLang="en-US" sz="2300" dirty="0">
              <a:latin typeface="Avenir Light" panose="020B0402020203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824CCA-55E8-CB4D-8C01-34060C9232CB}"/>
              </a:ext>
            </a:extLst>
          </p:cNvPr>
          <p:cNvSpPr txBox="1"/>
          <p:nvPr/>
        </p:nvSpPr>
        <p:spPr>
          <a:xfrm>
            <a:off x="0" y="3135021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800" dirty="0">
                <a:latin typeface="Avenir Light" panose="020B0402020203020204" pitchFamily="34" charset="0"/>
              </a:rPr>
              <a:t>With a little bit of </a:t>
            </a:r>
            <a:r>
              <a:rPr kumimoji="1" lang="en-US" altLang="ko-KR" sz="2800" b="1" dirty="0">
                <a:latin typeface="Avenir Light" panose="020B0402020203020204" pitchFamily="34" charset="0"/>
              </a:rPr>
              <a:t>linear algebra </a:t>
            </a:r>
            <a:r>
              <a:rPr kumimoji="1" lang="en-US" altLang="ko-KR" sz="2800" dirty="0">
                <a:latin typeface="Avenir Light" panose="020B0402020203020204" pitchFamily="34" charset="0"/>
              </a:rPr>
              <a:t>and implementation of correct methods,</a:t>
            </a:r>
          </a:p>
          <a:p>
            <a:pPr algn="ctr"/>
            <a:r>
              <a:rPr kumimoji="1" lang="en-US" altLang="ko-KR" sz="2800" dirty="0">
                <a:latin typeface="Avenir Light" panose="020B0402020203020204" pitchFamily="34" charset="0"/>
              </a:rPr>
              <a:t>we can teach machines languages effectively.</a:t>
            </a:r>
            <a:endParaRPr kumimoji="1" lang="ko-KR" altLang="en-US" sz="2300" dirty="0">
              <a:latin typeface="Avenir Light" panose="020B0402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37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A9A6EE0-BF92-1148-9C02-30C33A66CCF1}"/>
              </a:ext>
            </a:extLst>
          </p:cNvPr>
          <p:cNvSpPr txBox="1"/>
          <p:nvPr/>
        </p:nvSpPr>
        <p:spPr>
          <a:xfrm>
            <a:off x="562708" y="787790"/>
            <a:ext cx="2096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2400" b="1" dirty="0">
                <a:latin typeface="Avenir Roman" panose="02000503020000020003" pitchFamily="2" charset="0"/>
              </a:rPr>
              <a:t>Who are you?</a:t>
            </a:r>
            <a:endParaRPr kumimoji="1" lang="ko-KR" altLang="en-US" sz="2400" b="1" dirty="0">
              <a:latin typeface="Avenir Roman" panose="02000503020000020003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40E750-8428-7B43-BE08-6F745D2FAF8D}"/>
              </a:ext>
            </a:extLst>
          </p:cNvPr>
          <p:cNvSpPr txBox="1"/>
          <p:nvPr/>
        </p:nvSpPr>
        <p:spPr>
          <a:xfrm>
            <a:off x="576775" y="562707"/>
            <a:ext cx="19694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1200" b="1" dirty="0">
                <a:solidFill>
                  <a:schemeClr val="bg2">
                    <a:lumMod val="75000"/>
                  </a:schemeClr>
                </a:solidFill>
                <a:latin typeface="Avenir Roman" panose="02000503020000020003" pitchFamily="2" charset="0"/>
              </a:rPr>
              <a:t>BRIEF INTRODUCTION</a:t>
            </a:r>
            <a:endParaRPr kumimoji="1" lang="ko-KR" altLang="en-US" b="1" dirty="0">
              <a:solidFill>
                <a:schemeClr val="bg2">
                  <a:lumMod val="75000"/>
                </a:schemeClr>
              </a:solidFill>
              <a:latin typeface="Avenir Roman" panose="02000503020000020003" pitchFamily="2" charset="0"/>
            </a:endParaRPr>
          </a:p>
        </p:txBody>
      </p:sp>
      <p:pic>
        <p:nvPicPr>
          <p:cNvPr id="3" name="그림 2" descr="텍스트이(가) 표시된 사진&#10;&#10;&#10;&#10;자동 생성된 설명">
            <a:extLst>
              <a:ext uri="{FF2B5EF4-FFF2-40B4-BE49-F238E27FC236}">
                <a16:creationId xmlns:a16="http://schemas.microsoft.com/office/drawing/2014/main" id="{D202FA25-CBE2-A34D-8039-BD35B28B1B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95" t="23834" r="24513" b="14901"/>
          <a:stretch/>
        </p:blipFill>
        <p:spPr>
          <a:xfrm rot="5400000">
            <a:off x="201756" y="1964668"/>
            <a:ext cx="3868618" cy="29779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DD2CFB-91E0-7344-B4DF-90D2D5A7F371}"/>
              </a:ext>
            </a:extLst>
          </p:cNvPr>
          <p:cNvSpPr txBox="1"/>
          <p:nvPr/>
        </p:nvSpPr>
        <p:spPr>
          <a:xfrm>
            <a:off x="633046" y="5514535"/>
            <a:ext cx="2996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dirty="0">
                <a:latin typeface="Avenir Book" panose="02000503020000020003" pitchFamily="2" charset="0"/>
              </a:rPr>
              <a:t>[ At age 8 ]</a:t>
            </a:r>
            <a:endParaRPr kumimoji="1" lang="ko-KR" altLang="en-US" dirty="0">
              <a:latin typeface="Avenir Book" panose="02000503020000020003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163EFD-3D11-D842-90C8-2DAA83A8308E}"/>
              </a:ext>
            </a:extLst>
          </p:cNvPr>
          <p:cNvSpPr txBox="1"/>
          <p:nvPr/>
        </p:nvSpPr>
        <p:spPr>
          <a:xfrm>
            <a:off x="4107767" y="1575582"/>
            <a:ext cx="7484012" cy="3745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ko-KR" sz="2000" dirty="0">
                <a:latin typeface="Avenir Roman" panose="02000503020000020003" pitchFamily="2" charset="0"/>
              </a:rPr>
              <a:t>Name: </a:t>
            </a:r>
            <a:r>
              <a:rPr kumimoji="1" lang="en-US" altLang="ko-KR" sz="2000" b="1" dirty="0">
                <a:latin typeface="Avenir Roman" panose="02000503020000020003" pitchFamily="2" charset="0"/>
              </a:rPr>
              <a:t>Ji Hun Wang</a:t>
            </a:r>
          </a:p>
          <a:p>
            <a:pPr>
              <a:lnSpc>
                <a:spcPct val="150000"/>
              </a:lnSpc>
            </a:pPr>
            <a:r>
              <a:rPr kumimoji="1" lang="en-US" altLang="ko-KR" sz="2000" dirty="0">
                <a:latin typeface="Avenir Roman" panose="02000503020000020003" pitchFamily="2" charset="0"/>
              </a:rPr>
              <a:t>Place of Birth: </a:t>
            </a:r>
            <a:r>
              <a:rPr kumimoji="1" lang="en-US" altLang="ko-KR" sz="2000" b="1" dirty="0">
                <a:latin typeface="Avenir Roman" panose="02000503020000020003" pitchFamily="2" charset="0"/>
              </a:rPr>
              <a:t>Seoul, Republic of Korea</a:t>
            </a:r>
          </a:p>
          <a:p>
            <a:pPr>
              <a:lnSpc>
                <a:spcPct val="150000"/>
              </a:lnSpc>
            </a:pPr>
            <a:r>
              <a:rPr kumimoji="1" lang="en-US" altLang="ko-KR" sz="2000" dirty="0">
                <a:latin typeface="Avenir Roman" panose="02000503020000020003" pitchFamily="2" charset="0"/>
              </a:rPr>
              <a:t>Date of Birth: </a:t>
            </a:r>
            <a:r>
              <a:rPr kumimoji="1" lang="en-US" altLang="ko-KR" sz="2000" b="1" dirty="0">
                <a:latin typeface="Avenir Roman" panose="02000503020000020003" pitchFamily="2" charset="0"/>
              </a:rPr>
              <a:t>December 27, 1999</a:t>
            </a:r>
          </a:p>
          <a:p>
            <a:pPr>
              <a:lnSpc>
                <a:spcPct val="150000"/>
              </a:lnSpc>
            </a:pPr>
            <a:r>
              <a:rPr kumimoji="1" lang="en-US" altLang="ko-KR" sz="2000" dirty="0">
                <a:latin typeface="Avenir Roman" panose="02000503020000020003" pitchFamily="2" charset="0"/>
              </a:rPr>
              <a:t>   &gt; </a:t>
            </a:r>
            <a:r>
              <a:rPr kumimoji="1" lang="en-US" altLang="ko-KR" sz="2000" dirty="0">
                <a:latin typeface="Avenir Roman" panose="02000503020000020003" pitchFamily="2" charset="0"/>
                <a:sym typeface="Wingdings" pitchFamily="2" charset="2"/>
              </a:rPr>
              <a:t></a:t>
            </a:r>
            <a:r>
              <a:rPr kumimoji="1" lang="en-US" altLang="ko-KR" sz="2000" dirty="0">
                <a:latin typeface="Avenir Roman" panose="02000503020000020003" pitchFamily="2" charset="0"/>
              </a:rPr>
              <a:t>: </a:t>
            </a:r>
            <a:r>
              <a:rPr kumimoji="1" lang="en-US" altLang="ko-KR" sz="2000" b="1" dirty="0">
                <a:latin typeface="Avenir Roman" panose="02000503020000020003" pitchFamily="2" charset="0"/>
              </a:rPr>
              <a:t>Can be relaxed near the end of the year</a:t>
            </a:r>
          </a:p>
          <a:p>
            <a:pPr>
              <a:lnSpc>
                <a:spcPct val="150000"/>
              </a:lnSpc>
            </a:pPr>
            <a:r>
              <a:rPr kumimoji="1" lang="en-US" altLang="ko-KR" sz="2000" dirty="0">
                <a:latin typeface="Avenir Roman" panose="02000503020000020003" pitchFamily="2" charset="0"/>
              </a:rPr>
              <a:t>   &gt; </a:t>
            </a:r>
            <a:r>
              <a:rPr kumimoji="1" lang="en-US" altLang="ko-KR" sz="2000" dirty="0">
                <a:latin typeface="Avenir Roman" panose="02000503020000020003" pitchFamily="2" charset="0"/>
                <a:sym typeface="Wingdings" pitchFamily="2" charset="2"/>
              </a:rPr>
              <a:t></a:t>
            </a:r>
            <a:r>
              <a:rPr kumimoji="1" lang="en-US" altLang="ko-KR" sz="2000" dirty="0">
                <a:latin typeface="Avenir Roman" panose="02000503020000020003" pitchFamily="2" charset="0"/>
              </a:rPr>
              <a:t>: </a:t>
            </a:r>
            <a:r>
              <a:rPr kumimoji="1" lang="en-US" altLang="ko-KR" sz="2000" b="1" dirty="0">
                <a:latin typeface="Avenir Roman" panose="02000503020000020003" pitchFamily="2" charset="0"/>
              </a:rPr>
              <a:t>Christmas – My birthday – New Year</a:t>
            </a:r>
          </a:p>
          <a:p>
            <a:pPr>
              <a:lnSpc>
                <a:spcPct val="150000"/>
              </a:lnSpc>
            </a:pPr>
            <a:r>
              <a:rPr kumimoji="1" lang="en-US" altLang="ko-KR" sz="2000" dirty="0">
                <a:latin typeface="Avenir Roman" panose="02000503020000020003" pitchFamily="2" charset="0"/>
              </a:rPr>
              <a:t>Current State: </a:t>
            </a:r>
            <a:r>
              <a:rPr kumimoji="1" lang="en-US" altLang="ko-KR" sz="2000" b="1" dirty="0">
                <a:latin typeface="Avenir Roman" panose="02000503020000020003" pitchFamily="2" charset="0"/>
              </a:rPr>
              <a:t>Freshman at Stanford University</a:t>
            </a:r>
          </a:p>
          <a:p>
            <a:pPr>
              <a:lnSpc>
                <a:spcPct val="150000"/>
              </a:lnSpc>
            </a:pPr>
            <a:r>
              <a:rPr kumimoji="1" lang="en-US" altLang="ko-KR" sz="2000" dirty="0">
                <a:latin typeface="Avenir Roman" panose="02000503020000020003" pitchFamily="2" charset="0"/>
              </a:rPr>
              <a:t>Expected Major(s): </a:t>
            </a:r>
            <a:r>
              <a:rPr kumimoji="1" lang="en-US" altLang="ko-KR" sz="2000" b="1" dirty="0">
                <a:latin typeface="Avenir Roman" panose="02000503020000020003" pitchFamily="2" charset="0"/>
              </a:rPr>
              <a:t>Linguistics, Computer Science</a:t>
            </a:r>
          </a:p>
          <a:p>
            <a:pPr>
              <a:lnSpc>
                <a:spcPct val="150000"/>
              </a:lnSpc>
            </a:pPr>
            <a:r>
              <a:rPr kumimoji="1" lang="en-US" altLang="ko-KR" sz="2000" dirty="0">
                <a:latin typeface="Avenir Roman" panose="02000503020000020003" pitchFamily="2" charset="0"/>
              </a:rPr>
              <a:t>Interest: </a:t>
            </a:r>
            <a:r>
              <a:rPr kumimoji="1" lang="en-US" altLang="ko-KR" sz="2000" b="1" dirty="0">
                <a:latin typeface="Avenir Roman" panose="02000503020000020003" pitchFamily="2" charset="0"/>
              </a:rPr>
              <a:t>Math</a:t>
            </a:r>
            <a:r>
              <a:rPr kumimoji="1" lang="en-US" altLang="ko-KR" sz="2000" dirty="0">
                <a:latin typeface="Avenir Roman" panose="02000503020000020003" pitchFamily="2" charset="0"/>
              </a:rPr>
              <a:t>, </a:t>
            </a:r>
            <a:r>
              <a:rPr kumimoji="1" lang="en-US" altLang="ko-KR" sz="2000" b="1" dirty="0">
                <a:latin typeface="Avenir Roman" panose="02000503020000020003" pitchFamily="2" charset="0"/>
              </a:rPr>
              <a:t>Classics</a:t>
            </a:r>
            <a:r>
              <a:rPr kumimoji="1" lang="en-US" altLang="ko-KR" sz="2000" dirty="0">
                <a:latin typeface="Avenir Roman" panose="02000503020000020003" pitchFamily="2" charset="0"/>
              </a:rPr>
              <a:t>, </a:t>
            </a:r>
            <a:r>
              <a:rPr kumimoji="1" lang="en-US" altLang="ko-KR" sz="2000" b="1" dirty="0">
                <a:latin typeface="Avenir Roman" panose="02000503020000020003" pitchFamily="2" charset="0"/>
              </a:rPr>
              <a:t>music composition</a:t>
            </a:r>
            <a:r>
              <a:rPr kumimoji="1" lang="en-US" altLang="ko-KR" sz="2000" dirty="0">
                <a:latin typeface="Avenir Roman" panose="02000503020000020003" pitchFamily="2" charset="0"/>
              </a:rPr>
              <a:t>, </a:t>
            </a:r>
            <a:r>
              <a:rPr kumimoji="1" lang="en-US" altLang="ko-KR" sz="2000" b="1" dirty="0">
                <a:latin typeface="Avenir Roman" panose="02000503020000020003" pitchFamily="2" charset="0"/>
              </a:rPr>
              <a:t>late-night talks </a:t>
            </a:r>
            <a:r>
              <a:rPr kumimoji="1" lang="en-US" altLang="ko-KR" sz="2000" dirty="0">
                <a:latin typeface="Avenir Roman" panose="02000503020000020003" pitchFamily="2" charset="0"/>
              </a:rPr>
              <a:t>…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80E19368-B6DC-354D-9A84-ECD2C75EEDA8}"/>
              </a:ext>
            </a:extLst>
          </p:cNvPr>
          <p:cNvSpPr/>
          <p:nvPr/>
        </p:nvSpPr>
        <p:spPr>
          <a:xfrm>
            <a:off x="267286" y="239151"/>
            <a:ext cx="11662117" cy="6330461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628CEC-256A-0543-BBB3-76F9AFC3ADA3}"/>
              </a:ext>
            </a:extLst>
          </p:cNvPr>
          <p:cNvSpPr txBox="1"/>
          <p:nvPr/>
        </p:nvSpPr>
        <p:spPr>
          <a:xfrm>
            <a:off x="0" y="1153552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3200" dirty="0">
                <a:latin typeface="Avenir Medium" panose="02000503020000020003" pitchFamily="2" charset="0"/>
              </a:rPr>
              <a:t>Now, here’s a brief question: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FEB4BA44-FA18-194A-95FC-86832814CA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0053" y="1760023"/>
            <a:ext cx="5662931" cy="407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59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A9A6EE0-BF92-1148-9C02-30C33A66CCF1}"/>
              </a:ext>
            </a:extLst>
          </p:cNvPr>
          <p:cNvSpPr txBox="1"/>
          <p:nvPr/>
        </p:nvSpPr>
        <p:spPr>
          <a:xfrm>
            <a:off x="562707" y="787790"/>
            <a:ext cx="3847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2400" b="1" dirty="0">
                <a:latin typeface="Avenir Roman" panose="02000503020000020003" pitchFamily="2" charset="0"/>
              </a:rPr>
              <a:t>Translation Theory</a:t>
            </a:r>
            <a:endParaRPr kumimoji="1" lang="ko-KR" altLang="en-US" sz="2400" b="1" dirty="0">
              <a:latin typeface="Avenir Roman" panose="02000503020000020003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40E750-8428-7B43-BE08-6F745D2FAF8D}"/>
              </a:ext>
            </a:extLst>
          </p:cNvPr>
          <p:cNvSpPr txBox="1"/>
          <p:nvPr/>
        </p:nvSpPr>
        <p:spPr>
          <a:xfrm>
            <a:off x="576775" y="562707"/>
            <a:ext cx="26383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1200" b="1" dirty="0">
                <a:solidFill>
                  <a:schemeClr val="bg2">
                    <a:lumMod val="75000"/>
                  </a:schemeClr>
                </a:solidFill>
                <a:latin typeface="Avenir Roman" panose="02000503020000020003" pitchFamily="2" charset="0"/>
              </a:rPr>
              <a:t>APPLICATIONS OF SYNTAX</a:t>
            </a:r>
            <a:endParaRPr kumimoji="1" lang="ko-KR" altLang="en-US" b="1" dirty="0">
              <a:solidFill>
                <a:schemeClr val="bg2">
                  <a:lumMod val="75000"/>
                </a:schemeClr>
              </a:solidFill>
              <a:latin typeface="Avenir Roman" panose="02000503020000020003" pitchFamily="2" charset="0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934C937F-1B8D-D241-A657-D41BF47F7808}"/>
              </a:ext>
            </a:extLst>
          </p:cNvPr>
          <p:cNvSpPr/>
          <p:nvPr/>
        </p:nvSpPr>
        <p:spPr>
          <a:xfrm>
            <a:off x="1112520" y="1472476"/>
            <a:ext cx="9860280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ko-KR" sz="1900" dirty="0">
                <a:latin typeface="Avenir Light" panose="020B0402020203020204" pitchFamily="34" charset="0"/>
              </a:rPr>
              <a:t>Neural Machine Translation is an end-to-end learning approach for automated translation, with the potential to overcome many of the weaknesses of conventional phrase-based translation systems.                                      </a:t>
            </a:r>
          </a:p>
          <a:p>
            <a:pPr algn="r"/>
            <a:r>
              <a:rPr lang="en" altLang="ko-KR" sz="1900" dirty="0">
                <a:latin typeface="Avenir Light" panose="020B0402020203020204" pitchFamily="34" charset="0"/>
              </a:rPr>
              <a:t>— Wu, Schuster et al. (2016)</a:t>
            </a:r>
          </a:p>
          <a:p>
            <a:pPr algn="r"/>
            <a:r>
              <a:rPr lang="en" altLang="ko-KR" sz="1900" dirty="0">
                <a:latin typeface="Avenir Light" panose="020B0402020203020204" pitchFamily="34" charset="0"/>
              </a:rPr>
              <a:t>Google’s Neural Machine Translation System</a:t>
            </a:r>
          </a:p>
        </p:txBody>
      </p:sp>
      <p:sp>
        <p:nvSpPr>
          <p:cNvPr id="6" name="모서리가 둥근 직사각형 5">
            <a:extLst>
              <a:ext uri="{FF2B5EF4-FFF2-40B4-BE49-F238E27FC236}">
                <a16:creationId xmlns:a16="http://schemas.microsoft.com/office/drawing/2014/main" id="{CC1A5EA2-31E6-A240-B1D9-967741837711}"/>
              </a:ext>
            </a:extLst>
          </p:cNvPr>
          <p:cNvSpPr/>
          <p:nvPr/>
        </p:nvSpPr>
        <p:spPr>
          <a:xfrm>
            <a:off x="967116" y="3299337"/>
            <a:ext cx="2548328" cy="1079292"/>
          </a:xfrm>
          <a:prstGeom prst="roundRect">
            <a:avLst>
              <a:gd name="adj" fmla="val 48611"/>
            </a:avLst>
          </a:prstGeom>
          <a:solidFill>
            <a:srgbClr val="BB1B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000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Syntax</a:t>
            </a:r>
            <a:endParaRPr lang="ko-KR" altLang="en-US" sz="3000" dirty="0">
              <a:latin typeface="Adobe Fan Heiti Std B" panose="020B0700000000000000" pitchFamily="34" charset="-128"/>
            </a:endParaRPr>
          </a:p>
        </p:txBody>
      </p:sp>
      <p:sp>
        <p:nvSpPr>
          <p:cNvPr id="7" name="모서리가 둥근 직사각형 6">
            <a:extLst>
              <a:ext uri="{FF2B5EF4-FFF2-40B4-BE49-F238E27FC236}">
                <a16:creationId xmlns:a16="http://schemas.microsoft.com/office/drawing/2014/main" id="{6CA70994-21A5-E44B-B506-2730BCF8B5D8}"/>
              </a:ext>
            </a:extLst>
          </p:cNvPr>
          <p:cNvSpPr/>
          <p:nvPr/>
        </p:nvSpPr>
        <p:spPr>
          <a:xfrm>
            <a:off x="4318667" y="3299337"/>
            <a:ext cx="3070484" cy="1079292"/>
          </a:xfrm>
          <a:prstGeom prst="roundRect">
            <a:avLst>
              <a:gd name="adj" fmla="val 48611"/>
            </a:avLst>
          </a:prstGeom>
          <a:solidFill>
            <a:srgbClr val="BB1B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000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Morphology</a:t>
            </a:r>
            <a:endParaRPr lang="ko-KR" altLang="en-US" sz="3000" dirty="0">
              <a:latin typeface="Adobe Fan Heiti Std B" panose="020B0700000000000000" pitchFamily="34" charset="-128"/>
            </a:endParaRPr>
          </a:p>
        </p:txBody>
      </p:sp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B05A1C16-C856-A442-A854-659520F23E5A}"/>
              </a:ext>
            </a:extLst>
          </p:cNvPr>
          <p:cNvSpPr/>
          <p:nvPr/>
        </p:nvSpPr>
        <p:spPr>
          <a:xfrm>
            <a:off x="8192374" y="3299337"/>
            <a:ext cx="3070484" cy="1079292"/>
          </a:xfrm>
          <a:prstGeom prst="roundRect">
            <a:avLst>
              <a:gd name="adj" fmla="val 48611"/>
            </a:avLst>
          </a:prstGeom>
          <a:solidFill>
            <a:srgbClr val="BB1B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000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Semantics</a:t>
            </a:r>
            <a:endParaRPr lang="ko-KR" altLang="en-US" sz="3000" dirty="0">
              <a:latin typeface="Adobe Fan Heiti Std B" panose="020B0700000000000000" pitchFamily="34" charset="-128"/>
            </a:endParaRPr>
          </a:p>
        </p:txBody>
      </p:sp>
      <p:cxnSp>
        <p:nvCxnSpPr>
          <p:cNvPr id="9" name="직선 연결선 6">
            <a:extLst>
              <a:ext uri="{FF2B5EF4-FFF2-40B4-BE49-F238E27FC236}">
                <a16:creationId xmlns:a16="http://schemas.microsoft.com/office/drawing/2014/main" id="{757822A4-1020-1145-A52E-2C9E4DD5CB16}"/>
              </a:ext>
            </a:extLst>
          </p:cNvPr>
          <p:cNvCxnSpPr>
            <a:stCxn id="6" idx="3"/>
            <a:endCxn id="7" idx="1"/>
          </p:cNvCxnSpPr>
          <p:nvPr/>
        </p:nvCxnSpPr>
        <p:spPr>
          <a:xfrm>
            <a:off x="3515444" y="3838983"/>
            <a:ext cx="803223" cy="0"/>
          </a:xfrm>
          <a:prstGeom prst="line">
            <a:avLst/>
          </a:prstGeom>
          <a:ln w="28575">
            <a:solidFill>
              <a:srgbClr val="BB1B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11">
            <a:extLst>
              <a:ext uri="{FF2B5EF4-FFF2-40B4-BE49-F238E27FC236}">
                <a16:creationId xmlns:a16="http://schemas.microsoft.com/office/drawing/2014/main" id="{EE1B37BF-F276-4C43-B251-B499EA2649D5}"/>
              </a:ext>
            </a:extLst>
          </p:cNvPr>
          <p:cNvCxnSpPr>
            <a:stCxn id="7" idx="3"/>
          </p:cNvCxnSpPr>
          <p:nvPr/>
        </p:nvCxnSpPr>
        <p:spPr>
          <a:xfrm>
            <a:off x="7389151" y="3838983"/>
            <a:ext cx="944381" cy="0"/>
          </a:xfrm>
          <a:prstGeom prst="line">
            <a:avLst/>
          </a:prstGeom>
          <a:ln w="28575">
            <a:solidFill>
              <a:srgbClr val="BB1B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F5A274F-0810-4A43-BA2C-8F636CBB128D}"/>
              </a:ext>
            </a:extLst>
          </p:cNvPr>
          <p:cNvSpPr txBox="1"/>
          <p:nvPr/>
        </p:nvSpPr>
        <p:spPr>
          <a:xfrm>
            <a:off x="2185691" y="4586705"/>
            <a:ext cx="34627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Word processing from input</a:t>
            </a:r>
            <a:endParaRPr lang="ko-KR" altLang="en-US" sz="2000" dirty="0">
              <a:latin typeface="Adobe Fan Heiti Std B" panose="020B0700000000000000" pitchFamily="34" charset="-128"/>
            </a:endParaRPr>
          </a:p>
        </p:txBody>
      </p:sp>
      <p:cxnSp>
        <p:nvCxnSpPr>
          <p:cNvPr id="12" name="구부러진 연결선 17">
            <a:extLst>
              <a:ext uri="{FF2B5EF4-FFF2-40B4-BE49-F238E27FC236}">
                <a16:creationId xmlns:a16="http://schemas.microsoft.com/office/drawing/2014/main" id="{79118A88-97C1-C64E-A1ED-B4FB72EB7A82}"/>
              </a:ext>
            </a:extLst>
          </p:cNvPr>
          <p:cNvCxnSpPr>
            <a:endCxn id="11" idx="3"/>
          </p:cNvCxnSpPr>
          <p:nvPr/>
        </p:nvCxnSpPr>
        <p:spPr>
          <a:xfrm rot="5400000">
            <a:off x="5608309" y="4418739"/>
            <a:ext cx="408131" cy="327911"/>
          </a:xfrm>
          <a:prstGeom prst="curvedConnector2">
            <a:avLst/>
          </a:prstGeom>
          <a:ln w="38100">
            <a:solidFill>
              <a:srgbClr val="BB1B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구부러진 연결선 20">
            <a:extLst>
              <a:ext uri="{FF2B5EF4-FFF2-40B4-BE49-F238E27FC236}">
                <a16:creationId xmlns:a16="http://schemas.microsoft.com/office/drawing/2014/main" id="{8A57CF89-AA59-E946-BBC9-3C948EA40DFF}"/>
              </a:ext>
            </a:extLst>
          </p:cNvPr>
          <p:cNvCxnSpPr>
            <a:stCxn id="11" idx="1"/>
          </p:cNvCxnSpPr>
          <p:nvPr/>
        </p:nvCxnSpPr>
        <p:spPr>
          <a:xfrm rot="10800000">
            <a:off x="1857781" y="4378630"/>
            <a:ext cx="327910" cy="408131"/>
          </a:xfrm>
          <a:prstGeom prst="curvedConnector2">
            <a:avLst/>
          </a:prstGeom>
          <a:ln w="38100">
            <a:solidFill>
              <a:srgbClr val="BB1B5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65F9FEE-7D21-C240-A65C-10D0F1B5A664}"/>
              </a:ext>
            </a:extLst>
          </p:cNvPr>
          <p:cNvSpPr txBox="1"/>
          <p:nvPr/>
        </p:nvSpPr>
        <p:spPr>
          <a:xfrm>
            <a:off x="6461010" y="4586705"/>
            <a:ext cx="3462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Information extraction from</a:t>
            </a:r>
          </a:p>
          <a:p>
            <a:pPr algn="ctr"/>
            <a:r>
              <a:rPr lang="en-US" altLang="ko-KR" sz="2000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pre-learned dataset</a:t>
            </a:r>
            <a:endParaRPr lang="ko-KR" altLang="en-US" sz="2000" dirty="0">
              <a:latin typeface="Adobe Fan Heiti Std B" panose="020B0700000000000000" pitchFamily="34" charset="-128"/>
            </a:endParaRPr>
          </a:p>
        </p:txBody>
      </p:sp>
      <p:cxnSp>
        <p:nvCxnSpPr>
          <p:cNvPr id="15" name="구부러진 연결선 23">
            <a:extLst>
              <a:ext uri="{FF2B5EF4-FFF2-40B4-BE49-F238E27FC236}">
                <a16:creationId xmlns:a16="http://schemas.microsoft.com/office/drawing/2014/main" id="{4654BB25-6BD6-754F-9398-C86A0C66B5E5}"/>
              </a:ext>
            </a:extLst>
          </p:cNvPr>
          <p:cNvCxnSpPr>
            <a:endCxn id="14" idx="3"/>
          </p:cNvCxnSpPr>
          <p:nvPr/>
        </p:nvCxnSpPr>
        <p:spPr>
          <a:xfrm rot="5400000">
            <a:off x="9806685" y="4495682"/>
            <a:ext cx="562019" cy="327913"/>
          </a:xfrm>
          <a:prstGeom prst="curvedConnector2">
            <a:avLst/>
          </a:prstGeom>
          <a:ln w="38100">
            <a:solidFill>
              <a:srgbClr val="BB1B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구부러진 연결선 24">
            <a:extLst>
              <a:ext uri="{FF2B5EF4-FFF2-40B4-BE49-F238E27FC236}">
                <a16:creationId xmlns:a16="http://schemas.microsoft.com/office/drawing/2014/main" id="{559F4226-A693-9946-A9D5-C0412124329D}"/>
              </a:ext>
            </a:extLst>
          </p:cNvPr>
          <p:cNvCxnSpPr>
            <a:stCxn id="14" idx="1"/>
          </p:cNvCxnSpPr>
          <p:nvPr/>
        </p:nvCxnSpPr>
        <p:spPr>
          <a:xfrm rot="10800000">
            <a:off x="6133100" y="4378632"/>
            <a:ext cx="327910" cy="562017"/>
          </a:xfrm>
          <a:prstGeom prst="curvedConnector2">
            <a:avLst/>
          </a:prstGeom>
          <a:ln w="38100">
            <a:solidFill>
              <a:srgbClr val="BB1B5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0BB0024-B379-8B45-95E8-A0F16B91F37C}"/>
              </a:ext>
            </a:extLst>
          </p:cNvPr>
          <p:cNvSpPr txBox="1"/>
          <p:nvPr/>
        </p:nvSpPr>
        <p:spPr>
          <a:xfrm>
            <a:off x="4122545" y="5734536"/>
            <a:ext cx="3462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Synthesis of information</a:t>
            </a:r>
          </a:p>
          <a:p>
            <a:pPr algn="ctr"/>
            <a:r>
              <a:rPr lang="en-US" altLang="ko-KR" sz="2000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In the target language</a:t>
            </a:r>
            <a:endParaRPr lang="ko-KR" altLang="en-US" sz="2000" dirty="0">
              <a:latin typeface="Adobe Fan Heiti Std B" panose="020B0700000000000000" pitchFamily="34" charset="-128"/>
            </a:endParaRPr>
          </a:p>
        </p:txBody>
      </p:sp>
      <p:cxnSp>
        <p:nvCxnSpPr>
          <p:cNvPr id="18" name="꺾인 연결선 33">
            <a:extLst>
              <a:ext uri="{FF2B5EF4-FFF2-40B4-BE49-F238E27FC236}">
                <a16:creationId xmlns:a16="http://schemas.microsoft.com/office/drawing/2014/main" id="{6F9BC87B-8C27-EE4A-9CE1-6E6B283FC686}"/>
              </a:ext>
            </a:extLst>
          </p:cNvPr>
          <p:cNvCxnSpPr>
            <a:stCxn id="6" idx="1"/>
            <a:endCxn id="17" idx="1"/>
          </p:cNvCxnSpPr>
          <p:nvPr/>
        </p:nvCxnSpPr>
        <p:spPr>
          <a:xfrm rot="10800000" flipH="1" flipV="1">
            <a:off x="967115" y="3838983"/>
            <a:ext cx="3155429" cy="2249496"/>
          </a:xfrm>
          <a:prstGeom prst="bentConnector3">
            <a:avLst>
              <a:gd name="adj1" fmla="val -13896"/>
            </a:avLst>
          </a:prstGeom>
          <a:ln w="38100">
            <a:solidFill>
              <a:srgbClr val="BB1B5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꺾인 연결선 38">
            <a:extLst>
              <a:ext uri="{FF2B5EF4-FFF2-40B4-BE49-F238E27FC236}">
                <a16:creationId xmlns:a16="http://schemas.microsoft.com/office/drawing/2014/main" id="{39DE47C5-E945-F240-BD7C-B06A7602192E}"/>
              </a:ext>
            </a:extLst>
          </p:cNvPr>
          <p:cNvCxnSpPr>
            <a:stCxn id="17" idx="3"/>
            <a:endCxn id="8" idx="3"/>
          </p:cNvCxnSpPr>
          <p:nvPr/>
        </p:nvCxnSpPr>
        <p:spPr>
          <a:xfrm flipV="1">
            <a:off x="7585272" y="3838983"/>
            <a:ext cx="3677586" cy="2249496"/>
          </a:xfrm>
          <a:prstGeom prst="bentConnector3">
            <a:avLst>
              <a:gd name="adj1" fmla="val 111107"/>
            </a:avLst>
          </a:prstGeom>
          <a:ln w="38100">
            <a:solidFill>
              <a:srgbClr val="BB1B5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62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  <p:bldP spid="8" grpId="0" animBg="1"/>
      <p:bldP spid="11" grpId="0"/>
      <p:bldP spid="14" grpId="0"/>
      <p:bldP spid="1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8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53AC130-5902-364B-A0AE-7C222888B5EF}"/>
              </a:ext>
            </a:extLst>
          </p:cNvPr>
          <p:cNvSpPr txBox="1"/>
          <p:nvPr/>
        </p:nvSpPr>
        <p:spPr>
          <a:xfrm>
            <a:off x="1" y="2067951"/>
            <a:ext cx="12192000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4400" b="1" u="sng" dirty="0">
                <a:solidFill>
                  <a:schemeClr val="bg1"/>
                </a:solidFill>
                <a:latin typeface="Avenir Heavy" panose="02000503020000020003" pitchFamily="2" charset="0"/>
              </a:rPr>
              <a:t>Part 7</a:t>
            </a:r>
          </a:p>
          <a:p>
            <a:pPr algn="ctr"/>
            <a:endParaRPr kumimoji="1" lang="en-US" altLang="ko-KR" sz="1500" b="1" u="sng" dirty="0">
              <a:solidFill>
                <a:schemeClr val="bg1"/>
              </a:solidFill>
              <a:latin typeface="Avenir Heavy" panose="02000503020000020003" pitchFamily="2" charset="0"/>
            </a:endParaRPr>
          </a:p>
          <a:p>
            <a:pPr algn="ctr"/>
            <a:r>
              <a:rPr kumimoji="1" lang="en-US" altLang="ko-KR" sz="4400" b="1" dirty="0">
                <a:solidFill>
                  <a:schemeClr val="bg1"/>
                </a:solidFill>
                <a:latin typeface="Avenir Heavy" panose="02000503020000020003" pitchFamily="2" charset="0"/>
              </a:rPr>
              <a:t>Final Discussion</a:t>
            </a:r>
            <a:endParaRPr kumimoji="1" lang="ko-KR" altLang="en-US" sz="4400" b="1" dirty="0">
              <a:solidFill>
                <a:schemeClr val="bg1"/>
              </a:solidFill>
              <a:latin typeface="Avenir Heavy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18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A9A6EE0-BF92-1148-9C02-30C33A66CCF1}"/>
              </a:ext>
            </a:extLst>
          </p:cNvPr>
          <p:cNvSpPr txBox="1"/>
          <p:nvPr/>
        </p:nvSpPr>
        <p:spPr>
          <a:xfrm>
            <a:off x="562707" y="787790"/>
            <a:ext cx="4525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2400" b="1" dirty="0">
                <a:latin typeface="Avenir Roman" panose="02000503020000020003" pitchFamily="2" charset="0"/>
              </a:rPr>
              <a:t>What’s Next?</a:t>
            </a:r>
            <a:endParaRPr kumimoji="1" lang="ko-KR" altLang="en-US" sz="2400" b="1" dirty="0">
              <a:latin typeface="Avenir Roman" panose="02000503020000020003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40E750-8428-7B43-BE08-6F745D2FAF8D}"/>
              </a:ext>
            </a:extLst>
          </p:cNvPr>
          <p:cNvSpPr txBox="1"/>
          <p:nvPr/>
        </p:nvSpPr>
        <p:spPr>
          <a:xfrm>
            <a:off x="576775" y="562707"/>
            <a:ext cx="26383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1200" b="1" dirty="0">
                <a:solidFill>
                  <a:schemeClr val="bg2">
                    <a:lumMod val="75000"/>
                  </a:schemeClr>
                </a:solidFill>
                <a:latin typeface="Avenir Roman" panose="02000503020000020003" pitchFamily="2" charset="0"/>
              </a:rPr>
              <a:t>FINAL DISCUSSION</a:t>
            </a:r>
            <a:endParaRPr kumimoji="1" lang="ko-KR" altLang="en-US" b="1" dirty="0">
              <a:solidFill>
                <a:schemeClr val="bg2">
                  <a:lumMod val="75000"/>
                </a:schemeClr>
              </a:solidFill>
              <a:latin typeface="Avenir Roman" panose="02000503020000020003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1C8FAF-B06E-9E47-87BC-C695C037039F}"/>
              </a:ext>
            </a:extLst>
          </p:cNvPr>
          <p:cNvSpPr txBox="1"/>
          <p:nvPr/>
        </p:nvSpPr>
        <p:spPr>
          <a:xfrm>
            <a:off x="0" y="1550061"/>
            <a:ext cx="12192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500" dirty="0">
                <a:latin typeface="Avenir Light" panose="020B0402020203020204" pitchFamily="34" charset="0"/>
              </a:rPr>
              <a:t>The field of syntax is </a:t>
            </a:r>
            <a:r>
              <a:rPr kumimoji="1" lang="en-US" altLang="ko-KR" sz="2500" b="1" dirty="0">
                <a:latin typeface="Avenir Light" panose="020B0402020203020204" pitchFamily="34" charset="0"/>
              </a:rPr>
              <a:t>extensive</a:t>
            </a:r>
            <a:endParaRPr kumimoji="1" lang="ko-KR" altLang="en-US" sz="2500" b="1" dirty="0">
              <a:latin typeface="Avenir Light" panose="020B0402020203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1E8A61-0EFA-A24B-AEB1-D190FB8C9D1B}"/>
              </a:ext>
            </a:extLst>
          </p:cNvPr>
          <p:cNvSpPr txBox="1"/>
          <p:nvPr/>
        </p:nvSpPr>
        <p:spPr>
          <a:xfrm>
            <a:off x="825909" y="2566219"/>
            <a:ext cx="318565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500" dirty="0">
                <a:latin typeface="Avenir Light" panose="020B0402020203020204" pitchFamily="34" charset="0"/>
              </a:rPr>
              <a:t>English sentences</a:t>
            </a:r>
          </a:p>
          <a:p>
            <a:pPr algn="ctr"/>
            <a:r>
              <a:rPr kumimoji="1" lang="en-US" altLang="ko-KR" sz="2500" dirty="0">
                <a:latin typeface="Avenir Light" panose="020B0402020203020204" pitchFamily="34" charset="0"/>
              </a:rPr>
              <a:t>(</a:t>
            </a:r>
            <a:r>
              <a:rPr kumimoji="1" lang="en-US" altLang="ko-KR" sz="2500" dirty="0" err="1">
                <a:latin typeface="Avenir Light" panose="020B0402020203020204" pitchFamily="34" charset="0"/>
              </a:rPr>
              <a:t>Wh</a:t>
            </a:r>
            <a:r>
              <a:rPr kumimoji="1" lang="en-US" altLang="ko-KR" sz="2500" dirty="0">
                <a:latin typeface="Avenir Light" panose="020B0402020203020204" pitchFamily="34" charset="0"/>
              </a:rPr>
              <a:t>- Questions, etc.)</a:t>
            </a:r>
            <a:endParaRPr kumimoji="1" lang="ko-KR" altLang="en-US" sz="2500" dirty="0">
              <a:latin typeface="Avenir Light" panose="020B0402020203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3FF780-8DA1-9247-A559-74942B22F366}"/>
              </a:ext>
            </a:extLst>
          </p:cNvPr>
          <p:cNvSpPr txBox="1"/>
          <p:nvPr/>
        </p:nvSpPr>
        <p:spPr>
          <a:xfrm>
            <a:off x="2029869" y="4334059"/>
            <a:ext cx="318565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500" dirty="0">
                <a:latin typeface="Avenir Light" panose="020B0402020203020204" pitchFamily="34" charset="0"/>
              </a:rPr>
              <a:t>Dependency</a:t>
            </a:r>
            <a:endParaRPr kumimoji="1" lang="ko-KR" altLang="en-US" sz="2500" dirty="0">
              <a:latin typeface="Avenir Light" panose="020B0402020203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82C78C-3AC1-3B4E-99F7-F8AA6F8CB2EC}"/>
              </a:ext>
            </a:extLst>
          </p:cNvPr>
          <p:cNvSpPr txBox="1"/>
          <p:nvPr/>
        </p:nvSpPr>
        <p:spPr>
          <a:xfrm>
            <a:off x="4513989" y="3373939"/>
            <a:ext cx="318565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500" dirty="0">
                <a:latin typeface="Avenir Light" panose="020B0402020203020204" pitchFamily="34" charset="0"/>
              </a:rPr>
              <a:t>Movement</a:t>
            </a:r>
            <a:endParaRPr kumimoji="1" lang="ko-KR" altLang="en-US" sz="2500" dirty="0">
              <a:latin typeface="Avenir Light" panose="020B0402020203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706312-194D-1349-BF9B-AAAE853CA956}"/>
              </a:ext>
            </a:extLst>
          </p:cNvPr>
          <p:cNvSpPr txBox="1"/>
          <p:nvPr/>
        </p:nvSpPr>
        <p:spPr>
          <a:xfrm>
            <a:off x="5596029" y="5035099"/>
            <a:ext cx="318565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500" dirty="0">
                <a:latin typeface="Avenir Light" panose="020B0402020203020204" pitchFamily="34" charset="0"/>
              </a:rPr>
              <a:t>Lexical-Functional Grammar</a:t>
            </a:r>
            <a:endParaRPr kumimoji="1" lang="ko-KR" altLang="en-US" sz="2500" dirty="0">
              <a:latin typeface="Avenir Light" panose="020B0402020203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992679-361C-2045-BEF0-7E508F57AA92}"/>
              </a:ext>
            </a:extLst>
          </p:cNvPr>
          <p:cNvSpPr txBox="1"/>
          <p:nvPr/>
        </p:nvSpPr>
        <p:spPr>
          <a:xfrm>
            <a:off x="7882029" y="3038659"/>
            <a:ext cx="318565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500" dirty="0">
                <a:latin typeface="Avenir Light" panose="020B0402020203020204" pitchFamily="34" charset="0"/>
              </a:rPr>
              <a:t>Different schools</a:t>
            </a:r>
          </a:p>
          <a:p>
            <a:pPr algn="ctr"/>
            <a:r>
              <a:rPr kumimoji="1" lang="en-US" altLang="ko-KR" sz="2500" dirty="0">
                <a:latin typeface="Avenir Light" panose="020B0402020203020204" pitchFamily="34" charset="0"/>
              </a:rPr>
              <a:t>of syntax</a:t>
            </a:r>
            <a:endParaRPr kumimoji="1" lang="ko-KR" altLang="en-US" sz="2500" dirty="0">
              <a:latin typeface="Avenir Light" panose="020B0402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048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A9A6EE0-BF92-1148-9C02-30C33A66CCF1}"/>
              </a:ext>
            </a:extLst>
          </p:cNvPr>
          <p:cNvSpPr txBox="1"/>
          <p:nvPr/>
        </p:nvSpPr>
        <p:spPr>
          <a:xfrm>
            <a:off x="562707" y="787790"/>
            <a:ext cx="4525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2400" b="1" dirty="0">
                <a:latin typeface="Avenir Roman" panose="02000503020000020003" pitchFamily="2" charset="0"/>
              </a:rPr>
              <a:t>Last Minute Questions?</a:t>
            </a:r>
            <a:endParaRPr kumimoji="1" lang="ko-KR" altLang="en-US" sz="2400" b="1" dirty="0">
              <a:latin typeface="Avenir Roman" panose="02000503020000020003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40E750-8428-7B43-BE08-6F745D2FAF8D}"/>
              </a:ext>
            </a:extLst>
          </p:cNvPr>
          <p:cNvSpPr txBox="1"/>
          <p:nvPr/>
        </p:nvSpPr>
        <p:spPr>
          <a:xfrm>
            <a:off x="576775" y="562707"/>
            <a:ext cx="26383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1200" b="1" dirty="0">
                <a:solidFill>
                  <a:schemeClr val="bg2">
                    <a:lumMod val="75000"/>
                  </a:schemeClr>
                </a:solidFill>
                <a:latin typeface="Avenir Roman" panose="02000503020000020003" pitchFamily="2" charset="0"/>
              </a:rPr>
              <a:t>FINAL DISCUSSION</a:t>
            </a:r>
            <a:endParaRPr kumimoji="1" lang="ko-KR" altLang="en-US" b="1" dirty="0">
              <a:solidFill>
                <a:schemeClr val="bg2">
                  <a:lumMod val="75000"/>
                </a:schemeClr>
              </a:solidFill>
              <a:latin typeface="Avenir Roman" panose="02000503020000020003" pitchFamily="2" charset="0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4315B5D2-C7AA-8D48-B0EB-897BA0072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5323" y="1603485"/>
            <a:ext cx="4463535" cy="44635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D43F5F-9D86-CD4A-93BB-46DB07E801E3}"/>
              </a:ext>
            </a:extLst>
          </p:cNvPr>
          <p:cNvSpPr txBox="1"/>
          <p:nvPr/>
        </p:nvSpPr>
        <p:spPr>
          <a:xfrm>
            <a:off x="760594" y="2745833"/>
            <a:ext cx="449720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500" dirty="0">
                <a:latin typeface="Avenir Light" panose="020B0402020203020204" pitchFamily="34" charset="0"/>
              </a:rPr>
              <a:t>Survey at:</a:t>
            </a:r>
          </a:p>
          <a:p>
            <a:pPr algn="ctr"/>
            <a:r>
              <a:rPr kumimoji="1" lang="en-US" altLang="ko-KR" sz="2500" dirty="0" err="1">
                <a:latin typeface="Avenir Light" panose="020B0402020203020204" pitchFamily="34" charset="0"/>
              </a:rPr>
              <a:t>stanford.esp</a:t>
            </a:r>
            <a:r>
              <a:rPr kumimoji="1" lang="en-US" altLang="ko-KR" sz="2500" dirty="0">
                <a:latin typeface="Avenir Light" panose="020B0402020203020204" pitchFamily="34" charset="0"/>
              </a:rPr>
              <a:t>/</a:t>
            </a:r>
            <a:r>
              <a:rPr kumimoji="1" lang="en-US" altLang="ko-KR" sz="2500" dirty="0" err="1">
                <a:latin typeface="Avenir Light" panose="020B0402020203020204" pitchFamily="34" charset="0"/>
              </a:rPr>
              <a:t>classsurvey</a:t>
            </a:r>
            <a:endParaRPr kumimoji="1" lang="ko-KR" altLang="en-US" sz="2500" dirty="0">
              <a:latin typeface="Avenir Light" panose="020B0402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48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27E058C-B041-EC41-9EE9-0595577D0F27}"/>
              </a:ext>
            </a:extLst>
          </p:cNvPr>
          <p:cNvSpPr txBox="1"/>
          <p:nvPr/>
        </p:nvSpPr>
        <p:spPr>
          <a:xfrm>
            <a:off x="0" y="2334064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4800" dirty="0">
                <a:solidFill>
                  <a:schemeClr val="bg1"/>
                </a:solidFill>
                <a:latin typeface="Rockwell" panose="02060603020205020403" pitchFamily="18" charset="0"/>
                <a:cs typeface="Calibri" panose="020F0502020204030204" pitchFamily="34" charset="0"/>
              </a:rPr>
              <a:t>Syntax: An Introduction</a:t>
            </a:r>
            <a:endParaRPr kumimoji="1" lang="ko-KR" altLang="en-US" sz="4800" dirty="0">
              <a:solidFill>
                <a:schemeClr val="bg1"/>
              </a:solidFill>
              <a:latin typeface="Rockwell" panose="02060603020205020403" pitchFamily="18" charset="0"/>
              <a:cs typeface="Calibri" panose="020F0502020204030204" pitchFamily="34" charset="0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C989D727-5B2D-9548-B413-6DCF5BB80C89}"/>
              </a:ext>
            </a:extLst>
          </p:cNvPr>
          <p:cNvSpPr/>
          <p:nvPr/>
        </p:nvSpPr>
        <p:spPr>
          <a:xfrm>
            <a:off x="0" y="3777734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ko-KR" sz="3200" dirty="0">
                <a:solidFill>
                  <a:schemeClr val="bg1"/>
                </a:solidFill>
                <a:latin typeface="Avenir Book" panose="02000503020000020003" pitchFamily="2" charset="0"/>
              </a:rPr>
              <a:t>Thank you for your attendance and participation!</a:t>
            </a:r>
          </a:p>
        </p:txBody>
      </p:sp>
    </p:spTree>
    <p:extLst>
      <p:ext uri="{BB962C8B-B14F-4D97-AF65-F5344CB8AC3E}">
        <p14:creationId xmlns:p14="http://schemas.microsoft.com/office/powerpoint/2010/main" val="184802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A9A6EE0-BF92-1148-9C02-30C33A66CCF1}"/>
              </a:ext>
            </a:extLst>
          </p:cNvPr>
          <p:cNvSpPr txBox="1"/>
          <p:nvPr/>
        </p:nvSpPr>
        <p:spPr>
          <a:xfrm>
            <a:off x="562707" y="787790"/>
            <a:ext cx="3066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2400" b="1" dirty="0">
                <a:latin typeface="Avenir Roman" panose="02000503020000020003" pitchFamily="2" charset="0"/>
              </a:rPr>
              <a:t>About This Course </a:t>
            </a:r>
            <a:endParaRPr kumimoji="1" lang="ko-KR" altLang="en-US" sz="2400" b="1" dirty="0">
              <a:latin typeface="Avenir Roman" panose="02000503020000020003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40E750-8428-7B43-BE08-6F745D2FAF8D}"/>
              </a:ext>
            </a:extLst>
          </p:cNvPr>
          <p:cNvSpPr txBox="1"/>
          <p:nvPr/>
        </p:nvSpPr>
        <p:spPr>
          <a:xfrm>
            <a:off x="576775" y="562707"/>
            <a:ext cx="19694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1200" b="1" dirty="0">
                <a:solidFill>
                  <a:schemeClr val="bg2">
                    <a:lumMod val="75000"/>
                  </a:schemeClr>
                </a:solidFill>
                <a:latin typeface="Avenir Roman" panose="02000503020000020003" pitchFamily="2" charset="0"/>
              </a:rPr>
              <a:t>BRIEF INTRODUCTION</a:t>
            </a:r>
            <a:endParaRPr kumimoji="1" lang="ko-KR" altLang="en-US" b="1" dirty="0">
              <a:solidFill>
                <a:schemeClr val="bg2">
                  <a:lumMod val="75000"/>
                </a:schemeClr>
              </a:solidFill>
              <a:latin typeface="Avenir Roman" panose="02000503020000020003" pitchFamily="2" charset="0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B24A00AB-CAA9-074E-9136-97EFDD851B69}"/>
              </a:ext>
            </a:extLst>
          </p:cNvPr>
          <p:cNvSpPr/>
          <p:nvPr/>
        </p:nvSpPr>
        <p:spPr>
          <a:xfrm>
            <a:off x="4589609" y="2285690"/>
            <a:ext cx="286809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altLang="ko-KR" sz="2800" dirty="0">
                <a:latin typeface="Avenir Light" panose="020B0402020203020204" pitchFamily="34" charset="0"/>
              </a:rPr>
              <a:t> </a:t>
            </a:r>
            <a:r>
              <a:rPr lang="el-GR" altLang="ko-KR" sz="4800" dirty="0" err="1">
                <a:latin typeface="Avenir Light" panose="020B0402020203020204" pitchFamily="34" charset="0"/>
              </a:rPr>
              <a:t>σύνταξις</a:t>
            </a:r>
            <a:endParaRPr lang="ko-KR" altLang="en-US" sz="2800" dirty="0">
              <a:latin typeface="Avenir Light" panose="020B0402020203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86BC15-7867-B64E-8C43-4E8F3FC3D85C}"/>
              </a:ext>
            </a:extLst>
          </p:cNvPr>
          <p:cNvSpPr txBox="1"/>
          <p:nvPr/>
        </p:nvSpPr>
        <p:spPr>
          <a:xfrm>
            <a:off x="0" y="3244645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400" dirty="0">
                <a:solidFill>
                  <a:schemeClr val="bg2">
                    <a:lumMod val="50000"/>
                  </a:schemeClr>
                </a:solidFill>
                <a:latin typeface="Avenir Light" panose="020B0402020203020204" pitchFamily="34" charset="0"/>
              </a:rPr>
              <a:t>Ancient Greek</a:t>
            </a:r>
          </a:p>
          <a:p>
            <a:pPr algn="ctr"/>
            <a:endParaRPr kumimoji="1" lang="en-US" altLang="ko-KR" sz="2400" dirty="0">
              <a:solidFill>
                <a:schemeClr val="bg2">
                  <a:lumMod val="50000"/>
                </a:schemeClr>
              </a:solidFill>
              <a:latin typeface="Avenir Light" panose="020B0402020203020204" pitchFamily="34" charset="0"/>
            </a:endParaRPr>
          </a:p>
          <a:p>
            <a:pPr algn="ctr"/>
            <a:r>
              <a:rPr kumimoji="1" lang="en-US" altLang="ko-KR" sz="2400" dirty="0">
                <a:solidFill>
                  <a:schemeClr val="bg2">
                    <a:lumMod val="50000"/>
                  </a:schemeClr>
                </a:solidFill>
                <a:latin typeface="Avenir Light" panose="020B0402020203020204" pitchFamily="34" charset="0"/>
              </a:rPr>
              <a:t>”coordination</a:t>
            </a:r>
            <a:r>
              <a:rPr kumimoji="1" lang="ko-KR" altLang="en-US" sz="2400" dirty="0">
                <a:solidFill>
                  <a:schemeClr val="bg2">
                    <a:lumMod val="50000"/>
                  </a:schemeClr>
                </a:solidFill>
                <a:latin typeface="Avenir Light" panose="020B0402020203020204" pitchFamily="34" charset="0"/>
              </a:rPr>
              <a:t>”</a:t>
            </a:r>
            <a:endParaRPr kumimoji="1" lang="en-US" altLang="ko-KR" sz="2400" dirty="0">
              <a:solidFill>
                <a:schemeClr val="bg2">
                  <a:lumMod val="50000"/>
                </a:schemeClr>
              </a:solidFill>
              <a:latin typeface="Avenir Light" panose="020B0402020203020204" pitchFamily="34" charset="0"/>
            </a:endParaRPr>
          </a:p>
          <a:p>
            <a:pPr algn="ctr"/>
            <a:r>
              <a:rPr kumimoji="1" lang="en-US" altLang="ko-KR" sz="2400" dirty="0">
                <a:solidFill>
                  <a:schemeClr val="bg2">
                    <a:lumMod val="50000"/>
                  </a:schemeClr>
                </a:solidFill>
                <a:latin typeface="Avenir Light" panose="020B0402020203020204" pitchFamily="34" charset="0"/>
              </a:rPr>
              <a:t>“together” + “order/rule”</a:t>
            </a:r>
            <a:endParaRPr kumimoji="1" lang="ko-KR" altLang="en-US" dirty="0">
              <a:solidFill>
                <a:schemeClr val="bg2">
                  <a:lumMod val="50000"/>
                </a:schemeClr>
              </a:solidFill>
              <a:latin typeface="Avenir Light" panose="020B0402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13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A9A6EE0-BF92-1148-9C02-30C33A66CCF1}"/>
              </a:ext>
            </a:extLst>
          </p:cNvPr>
          <p:cNvSpPr txBox="1"/>
          <p:nvPr/>
        </p:nvSpPr>
        <p:spPr>
          <a:xfrm>
            <a:off x="562707" y="787790"/>
            <a:ext cx="3066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2400" b="1" dirty="0">
                <a:latin typeface="Avenir Roman" panose="02000503020000020003" pitchFamily="2" charset="0"/>
              </a:rPr>
              <a:t>About This Course </a:t>
            </a:r>
            <a:endParaRPr kumimoji="1" lang="ko-KR" altLang="en-US" sz="2400" b="1" dirty="0">
              <a:latin typeface="Avenir Roman" panose="02000503020000020003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40E750-8428-7B43-BE08-6F745D2FAF8D}"/>
              </a:ext>
            </a:extLst>
          </p:cNvPr>
          <p:cNvSpPr txBox="1"/>
          <p:nvPr/>
        </p:nvSpPr>
        <p:spPr>
          <a:xfrm>
            <a:off x="576775" y="562707"/>
            <a:ext cx="19694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1200" b="1" dirty="0">
                <a:solidFill>
                  <a:schemeClr val="bg2">
                    <a:lumMod val="75000"/>
                  </a:schemeClr>
                </a:solidFill>
                <a:latin typeface="Avenir Roman" panose="02000503020000020003" pitchFamily="2" charset="0"/>
              </a:rPr>
              <a:t>BRIEF INTRODUCTION</a:t>
            </a:r>
            <a:endParaRPr kumimoji="1" lang="ko-KR" altLang="en-US" b="1" dirty="0">
              <a:solidFill>
                <a:schemeClr val="bg2">
                  <a:lumMod val="75000"/>
                </a:schemeClr>
              </a:solidFill>
              <a:latin typeface="Avenir Roman" panose="02000503020000020003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AAC5FD-2F94-3242-AB70-708F8B7FEC21}"/>
              </a:ext>
            </a:extLst>
          </p:cNvPr>
          <p:cNvSpPr txBox="1"/>
          <p:nvPr/>
        </p:nvSpPr>
        <p:spPr>
          <a:xfrm>
            <a:off x="0" y="2377440"/>
            <a:ext cx="1219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4400" dirty="0">
                <a:latin typeface="Avenir Light" panose="020B0402020203020204" pitchFamily="34" charset="0"/>
              </a:rPr>
              <a:t>SYNTAX</a:t>
            </a:r>
            <a:endParaRPr kumimoji="1" lang="ko-KR" altLang="en-US" dirty="0">
              <a:latin typeface="Avenir Light" panose="020B0402020203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96C447-DB2D-DD4F-A1AD-C40E4776FAD6}"/>
              </a:ext>
            </a:extLst>
          </p:cNvPr>
          <p:cNvSpPr txBox="1"/>
          <p:nvPr/>
        </p:nvSpPr>
        <p:spPr>
          <a:xfrm>
            <a:off x="1" y="3657599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400" dirty="0">
                <a:latin typeface="Avenir Light" panose="020B0402020203020204" pitchFamily="34" charset="0"/>
              </a:rPr>
              <a:t>A branch of linguistics that studies</a:t>
            </a:r>
          </a:p>
          <a:p>
            <a:pPr algn="ctr"/>
            <a:r>
              <a:rPr kumimoji="1" lang="en-US" altLang="ko-KR" sz="2400" b="1" i="1" dirty="0">
                <a:latin typeface="Avenir Light Oblique" panose="020B0402020203090204" pitchFamily="34" charset="0"/>
              </a:rPr>
              <a:t>rules</a:t>
            </a:r>
            <a:r>
              <a:rPr kumimoji="1" lang="en-US" altLang="ko-KR" sz="2400" i="1" dirty="0">
                <a:latin typeface="Avenir Light Oblique" panose="020B0402020203090204" pitchFamily="34" charset="0"/>
              </a:rPr>
              <a:t>,</a:t>
            </a:r>
            <a:r>
              <a:rPr kumimoji="1" lang="en-US" altLang="ko-KR" sz="2400" b="1" i="1" dirty="0">
                <a:latin typeface="Avenir Light Oblique" panose="020B0402020203090204" pitchFamily="34" charset="0"/>
              </a:rPr>
              <a:t> principles </a:t>
            </a:r>
            <a:r>
              <a:rPr kumimoji="1" lang="en-US" altLang="ko-KR" sz="2400" i="1" dirty="0">
                <a:latin typeface="Avenir Light Oblique" panose="020B0402020203090204" pitchFamily="34" charset="0"/>
              </a:rPr>
              <a:t>and</a:t>
            </a:r>
            <a:r>
              <a:rPr kumimoji="1" lang="en-US" altLang="ko-KR" sz="2400" b="1" i="1" dirty="0">
                <a:latin typeface="Avenir Light Oblique" panose="020B0402020203090204" pitchFamily="34" charset="0"/>
              </a:rPr>
              <a:t> processes</a:t>
            </a:r>
          </a:p>
          <a:p>
            <a:pPr algn="ctr"/>
            <a:r>
              <a:rPr kumimoji="1" lang="en-US" altLang="ko-KR" sz="2400" dirty="0">
                <a:latin typeface="Avenir Light" panose="020B0402020203020204" pitchFamily="34" charset="0"/>
              </a:rPr>
              <a:t>that govern the structure of sentences</a:t>
            </a:r>
            <a:endParaRPr kumimoji="1" lang="ko-KR" altLang="en-US" sz="2400" dirty="0">
              <a:latin typeface="Avenir Light" panose="020B0402020203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C0B9FA-01ED-9C45-8A26-D91E7270EB2E}"/>
              </a:ext>
            </a:extLst>
          </p:cNvPr>
          <p:cNvSpPr txBox="1"/>
          <p:nvPr/>
        </p:nvSpPr>
        <p:spPr>
          <a:xfrm>
            <a:off x="0" y="52577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400" dirty="0">
                <a:latin typeface="Avenir Light" panose="020B0402020203020204" pitchFamily="34" charset="0"/>
              </a:rPr>
              <a:t>Focus on generative grammar = constituency grammar</a:t>
            </a:r>
            <a:endParaRPr kumimoji="1" lang="ko-KR" altLang="en-US" sz="2400" dirty="0">
              <a:latin typeface="Avenir Light" panose="020B0402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43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A9A6EE0-BF92-1148-9C02-30C33A66CCF1}"/>
              </a:ext>
            </a:extLst>
          </p:cNvPr>
          <p:cNvSpPr txBox="1"/>
          <p:nvPr/>
        </p:nvSpPr>
        <p:spPr>
          <a:xfrm>
            <a:off x="562707" y="787790"/>
            <a:ext cx="3066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2400" b="1" dirty="0">
                <a:latin typeface="Avenir Roman" panose="02000503020000020003" pitchFamily="2" charset="0"/>
              </a:rPr>
              <a:t>A Few Rules</a:t>
            </a:r>
            <a:endParaRPr kumimoji="1" lang="ko-KR" altLang="en-US" sz="2400" b="1" dirty="0">
              <a:latin typeface="Avenir Roman" panose="02000503020000020003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40E750-8428-7B43-BE08-6F745D2FAF8D}"/>
              </a:ext>
            </a:extLst>
          </p:cNvPr>
          <p:cNvSpPr txBox="1"/>
          <p:nvPr/>
        </p:nvSpPr>
        <p:spPr>
          <a:xfrm>
            <a:off x="576775" y="562707"/>
            <a:ext cx="19694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1200" b="1" dirty="0">
                <a:solidFill>
                  <a:schemeClr val="bg2">
                    <a:lumMod val="75000"/>
                  </a:schemeClr>
                </a:solidFill>
                <a:latin typeface="Avenir Roman" panose="02000503020000020003" pitchFamily="2" charset="0"/>
              </a:rPr>
              <a:t>BRIEF INTRODUCTION</a:t>
            </a:r>
            <a:endParaRPr kumimoji="1" lang="ko-KR" altLang="en-US" b="1" dirty="0">
              <a:solidFill>
                <a:schemeClr val="bg2">
                  <a:lumMod val="75000"/>
                </a:schemeClr>
              </a:solidFill>
              <a:latin typeface="Avenir Roman" panose="02000503020000020003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96C447-DB2D-DD4F-A1AD-C40E4776FAD6}"/>
              </a:ext>
            </a:extLst>
          </p:cNvPr>
          <p:cNvSpPr txBox="1"/>
          <p:nvPr/>
        </p:nvSpPr>
        <p:spPr>
          <a:xfrm>
            <a:off x="0" y="2433709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800" dirty="0">
                <a:latin typeface="Avenir Light" panose="020B0402020203020204" pitchFamily="34" charset="0"/>
              </a:rPr>
              <a:t>Feel free to participate</a:t>
            </a:r>
            <a:endParaRPr kumimoji="1" lang="ko-KR" altLang="en-US" sz="2800" dirty="0">
              <a:latin typeface="Avenir Light" panose="020B0402020203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F02272-5FAC-1C49-877D-A44EBB8F06A5}"/>
              </a:ext>
            </a:extLst>
          </p:cNvPr>
          <p:cNvSpPr txBox="1"/>
          <p:nvPr/>
        </p:nvSpPr>
        <p:spPr>
          <a:xfrm>
            <a:off x="0" y="300814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800" dirty="0">
                <a:latin typeface="Avenir Light" panose="020B0402020203020204" pitchFamily="34" charset="0"/>
              </a:rPr>
              <a:t>Be kind and nice to each other</a:t>
            </a:r>
            <a:endParaRPr kumimoji="1" lang="ko-KR" altLang="en-US" sz="2800" dirty="0">
              <a:latin typeface="Avenir Light" panose="020B0402020203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D1B620-DE39-B845-8ADE-FE96621824AD}"/>
              </a:ext>
            </a:extLst>
          </p:cNvPr>
          <p:cNvSpPr txBox="1"/>
          <p:nvPr/>
        </p:nvSpPr>
        <p:spPr>
          <a:xfrm>
            <a:off x="0" y="358257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800" dirty="0">
                <a:latin typeface="Avenir Light" panose="020B0402020203020204" pitchFamily="34" charset="0"/>
              </a:rPr>
              <a:t>Ask if you have any questions, even in the middle of the lecture</a:t>
            </a:r>
            <a:endParaRPr kumimoji="1" lang="ko-KR" altLang="en-US" sz="2800" dirty="0">
              <a:latin typeface="Avenir Light" panose="020B0402020203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67FE8B-7A04-CE43-B416-6166CC219B85}"/>
              </a:ext>
            </a:extLst>
          </p:cNvPr>
          <p:cNvSpPr txBox="1"/>
          <p:nvPr/>
        </p:nvSpPr>
        <p:spPr>
          <a:xfrm>
            <a:off x="0" y="4142933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800" dirty="0">
                <a:latin typeface="Avenir Light" panose="020B0402020203020204" pitchFamily="34" charset="0"/>
              </a:rPr>
              <a:t>You are the </a:t>
            </a:r>
            <a:r>
              <a:rPr kumimoji="1" lang="en-US" altLang="ko-KR" sz="2800" b="1" dirty="0">
                <a:latin typeface="Avenir Light" panose="020B0402020203020204" pitchFamily="34" charset="0"/>
              </a:rPr>
              <a:t>BEST</a:t>
            </a:r>
            <a:endParaRPr kumimoji="1" lang="ko-KR" altLang="en-US" sz="2800" b="1" dirty="0">
              <a:latin typeface="Avenir Light" panose="020B0402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91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8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53AC130-5902-364B-A0AE-7C222888B5EF}"/>
              </a:ext>
            </a:extLst>
          </p:cNvPr>
          <p:cNvSpPr txBox="1"/>
          <p:nvPr/>
        </p:nvSpPr>
        <p:spPr>
          <a:xfrm>
            <a:off x="1" y="2067951"/>
            <a:ext cx="12192000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4400" b="1" u="sng" dirty="0">
                <a:solidFill>
                  <a:schemeClr val="bg1"/>
                </a:solidFill>
                <a:latin typeface="Avenir Heavy" panose="02000503020000020003" pitchFamily="2" charset="0"/>
              </a:rPr>
              <a:t>Part 1</a:t>
            </a:r>
          </a:p>
          <a:p>
            <a:pPr algn="ctr"/>
            <a:endParaRPr kumimoji="1" lang="en-US" altLang="ko-KR" sz="1500" b="1" u="sng" dirty="0">
              <a:solidFill>
                <a:schemeClr val="bg1"/>
              </a:solidFill>
              <a:latin typeface="Avenir Heavy" panose="02000503020000020003" pitchFamily="2" charset="0"/>
            </a:endParaRPr>
          </a:p>
          <a:p>
            <a:pPr algn="ctr"/>
            <a:r>
              <a:rPr kumimoji="1" lang="en-US" altLang="ko-KR" sz="4400" b="1" dirty="0">
                <a:solidFill>
                  <a:schemeClr val="bg1"/>
                </a:solidFill>
                <a:latin typeface="Avenir Heavy" panose="02000503020000020003" pitchFamily="2" charset="0"/>
              </a:rPr>
              <a:t>What is Syntax?</a:t>
            </a:r>
            <a:endParaRPr kumimoji="1" lang="ko-KR" altLang="en-US" sz="4400" b="1" dirty="0">
              <a:solidFill>
                <a:schemeClr val="bg1"/>
              </a:solidFill>
              <a:latin typeface="Avenir Heavy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59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1012</TotalTime>
  <Words>2186</Words>
  <Application>Microsoft Macintosh PowerPoint</Application>
  <PresentationFormat>와이드스크린</PresentationFormat>
  <Paragraphs>471</Paragraphs>
  <Slides>54</Slides>
  <Notes>9</Notes>
  <HiddenSlides>0</HiddenSlides>
  <MMClips>0</MMClips>
  <ScaleCrop>false</ScaleCrop>
  <HeadingPairs>
    <vt:vector size="6" baseType="variant">
      <vt:variant>
        <vt:lpstr>사용한 글꼴</vt:lpstr>
      </vt:variant>
      <vt:variant>
        <vt:i4>14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54</vt:i4>
      </vt:variant>
    </vt:vector>
  </HeadingPairs>
  <TitlesOfParts>
    <vt:vector size="69" baseType="lpstr">
      <vt:lpstr>Avenir Light Oblique</vt:lpstr>
      <vt:lpstr>Calibri Light</vt:lpstr>
      <vt:lpstr>Rockwell</vt:lpstr>
      <vt:lpstr>Avenir Medium</vt:lpstr>
      <vt:lpstr>Avenir Heavy</vt:lpstr>
      <vt:lpstr>Avenir Book</vt:lpstr>
      <vt:lpstr>맑은 고딕</vt:lpstr>
      <vt:lpstr>Avenir Black</vt:lpstr>
      <vt:lpstr>Avenir Roman</vt:lpstr>
      <vt:lpstr>Times New Roman</vt:lpstr>
      <vt:lpstr>Avenir Black Oblique</vt:lpstr>
      <vt:lpstr>Arial</vt:lpstr>
      <vt:lpstr>Avenir Light</vt:lpstr>
      <vt:lpstr>Adobe Fan Heiti Std B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Ji Hun Wang</dc:creator>
  <cp:lastModifiedBy>Ji Hun Wang</cp:lastModifiedBy>
  <cp:revision>70</cp:revision>
  <dcterms:created xsi:type="dcterms:W3CDTF">2018-11-30T23:12:19Z</dcterms:created>
  <dcterms:modified xsi:type="dcterms:W3CDTF">2018-12-02T02:43:52Z</dcterms:modified>
</cp:coreProperties>
</file>